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2.wmf" ContentType="image/x-wmf"/>
  <Override PartName="/ppt/media/image1.png" ContentType="image/png"/>
  <Override PartName="/ppt/media/image13.wmf" ContentType="image/x-wmf"/>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9.gif" ContentType="image/gif"/>
  <Override PartName="/ppt/media/image7.png" ContentType="image/png"/>
  <Override PartName="/ppt/media/image8.png" ContentType="image/png"/>
  <Override PartName="/ppt/media/image10.gif" ContentType="image/gif"/>
  <Override PartName="/ppt/media/image11.png" ContentType="image/png"/>
  <Override PartName="/ppt/media/image14.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9"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40"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44"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45"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7"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48"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49"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50"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51"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52"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84"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87"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90"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9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0"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2"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03"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08"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09"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13"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16"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17"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9"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120"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2"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24"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125"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7"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128"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129"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130"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131"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132"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2"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3"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5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56"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58"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6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1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71"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73"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1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76"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1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1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179"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1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1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9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98"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01"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06"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207"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9"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11"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13"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14"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15"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17"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18"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20"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22"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223"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25"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226"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227"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228"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229"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230"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33"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36"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37"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0"/>
            <a:ext cx="12190680" cy="6856560"/>
            <a:chOff x="0" y="0"/>
            <a:chExt cx="12190680" cy="6856560"/>
          </a:xfrm>
        </p:grpSpPr>
        <p:sp>
          <p:nvSpPr>
            <p:cNvPr id="1" name="CustomShape 2"/>
            <p:cNvSpPr/>
            <p:nvPr/>
          </p:nvSpPr>
          <p:spPr>
            <a:xfrm>
              <a:off x="0" y="0"/>
              <a:ext cx="12190680" cy="6856560"/>
            </a:xfrm>
            <a:prstGeom prst="rect">
              <a:avLst/>
            </a:prstGeom>
            <a:blipFill rotWithShape="0">
              <a:blip r:embed="rId2"/>
              <a:stretch>
                <a:fillRect/>
              </a:stretch>
            </a:blipFill>
            <a:ln w="25560">
              <a:noFill/>
            </a:ln>
          </p:spPr>
          <p:style>
            <a:lnRef idx="0"/>
            <a:fillRef idx="0"/>
            <a:effectRef idx="0"/>
            <a:fontRef idx="minor"/>
          </p:style>
        </p:sp>
        <p:sp>
          <p:nvSpPr>
            <p:cNvPr id="2" name="CustomShape 3"/>
            <p:cNvSpPr/>
            <p:nvPr/>
          </p:nvSpPr>
          <p:spPr>
            <a:xfrm>
              <a:off x="0" y="2666880"/>
              <a:ext cx="4189680" cy="41896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3" name="CustomShape 4"/>
            <p:cNvSpPr/>
            <p:nvPr/>
          </p:nvSpPr>
          <p:spPr>
            <a:xfrm>
              <a:off x="0" y="2895480"/>
              <a:ext cx="2360880" cy="23608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4" name="CustomShape 5"/>
            <p:cNvSpPr/>
            <p:nvPr/>
          </p:nvSpPr>
          <p:spPr>
            <a:xfrm>
              <a:off x="8609040" y="5867280"/>
              <a:ext cx="989280" cy="9892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5" name="CustomShape 6"/>
            <p:cNvSpPr/>
            <p:nvPr/>
          </p:nvSpPr>
          <p:spPr>
            <a:xfrm>
              <a:off x="8609040" y="1676520"/>
              <a:ext cx="2818080" cy="28180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6" name="CustomShape 7"/>
            <p:cNvSpPr/>
            <p:nvPr/>
          </p:nvSpPr>
          <p:spPr>
            <a:xfrm>
              <a:off x="7999560" y="8640"/>
              <a:ext cx="1598760" cy="159876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7" name="CustomShape 8"/>
            <p:cNvSpPr/>
            <p:nvPr/>
          </p:nvSpPr>
          <p:spPr>
            <a:xfrm rot="21010200">
              <a:off x="8490600" y="1796760"/>
              <a:ext cx="3297960" cy="43956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rgbClr val="ffffff">
                <a:alpha val="20000"/>
              </a:srgbClr>
            </a:solidFill>
            <a:ln>
              <a:noFill/>
            </a:ln>
          </p:spPr>
          <p:style>
            <a:lnRef idx="0"/>
            <a:fillRef idx="0"/>
            <a:effectRef idx="0"/>
            <a:fontRef idx="minor"/>
          </p:style>
        </p:sp>
        <p:sp>
          <p:nvSpPr>
            <p:cNvPr id="8" name="CustomShape 9"/>
            <p:cNvSpPr/>
            <p:nvPr/>
          </p:nvSpPr>
          <p:spPr>
            <a:xfrm>
              <a:off x="459360" y="1866240"/>
              <a:ext cx="11276280" cy="453240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rgbClr val="ffffff"/>
            </a:solidFill>
            <a:ln>
              <a:noFill/>
            </a:ln>
          </p:spPr>
          <p:style>
            <a:lnRef idx="0"/>
            <a:fillRef idx="0"/>
            <a:effectRef idx="0"/>
            <a:fontRef idx="minor"/>
          </p:style>
        </p:sp>
        <p:sp>
          <p:nvSpPr>
            <p:cNvPr id="9" name="CustomShape 10"/>
            <p:cNvSpPr/>
            <p:nvPr/>
          </p:nvSpPr>
          <p:spPr>
            <a:xfrm>
              <a:off x="0" y="1440"/>
              <a:ext cx="12190680" cy="685512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tyle>
            <a:lnRef idx="0"/>
            <a:fillRef idx="0"/>
            <a:effectRef idx="0"/>
            <a:fontRef idx="minor"/>
          </p:style>
        </p:sp>
      </p:grpSp>
      <p:sp>
        <p:nvSpPr>
          <p:cNvPr id="10" name="CustomShape 11" hidden="1"/>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grpSp>
        <p:nvGrpSpPr>
          <p:cNvPr id="11" name="Group 12"/>
          <p:cNvGrpSpPr/>
          <p:nvPr/>
        </p:nvGrpSpPr>
        <p:grpSpPr>
          <a:xfrm>
            <a:off x="0" y="0"/>
            <a:ext cx="12190680" cy="6856560"/>
            <a:chOff x="0" y="0"/>
            <a:chExt cx="12190680" cy="6856560"/>
          </a:xfrm>
        </p:grpSpPr>
        <p:sp>
          <p:nvSpPr>
            <p:cNvPr id="12" name="CustomShape 13"/>
            <p:cNvSpPr/>
            <p:nvPr/>
          </p:nvSpPr>
          <p:spPr>
            <a:xfrm>
              <a:off x="0" y="0"/>
              <a:ext cx="12190680" cy="6856560"/>
            </a:xfrm>
            <a:prstGeom prst="rect">
              <a:avLst/>
            </a:prstGeom>
            <a:blipFill rotWithShape="0">
              <a:blip r:embed="rId3"/>
              <a:stretch>
                <a:fillRect/>
              </a:stretch>
            </a:blipFill>
            <a:ln w="25560">
              <a:noFill/>
            </a:ln>
          </p:spPr>
          <p:style>
            <a:lnRef idx="0"/>
            <a:fillRef idx="0"/>
            <a:effectRef idx="0"/>
            <a:fontRef idx="minor"/>
          </p:style>
        </p:sp>
        <p:sp>
          <p:nvSpPr>
            <p:cNvPr id="13" name="CustomShape 14"/>
            <p:cNvSpPr/>
            <p:nvPr/>
          </p:nvSpPr>
          <p:spPr>
            <a:xfrm>
              <a:off x="0" y="1440"/>
              <a:ext cx="12190680" cy="685512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tyle>
            <a:lnRef idx="0"/>
            <a:fillRef idx="0"/>
            <a:effectRef idx="0"/>
            <a:fontRef idx="minor"/>
          </p:style>
        </p:sp>
      </p:grpSp>
      <p:sp>
        <p:nvSpPr>
          <p:cNvPr id="14" name="CustomShape 15"/>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15" name="PlaceHolder 16"/>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6" name="PlaceHolder 1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CustomShape 1" hidden="1"/>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54" name="CustomShape 2"/>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55"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56"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CustomShape 1"/>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94" name="PlaceHolder 2"/>
          <p:cNvSpPr>
            <a:spLocks noGrp="1"/>
          </p:cNvSpPr>
          <p:nvPr>
            <p:ph type="title"/>
          </p:nvPr>
        </p:nvSpPr>
        <p:spPr>
          <a:xfrm>
            <a:off x="609480" y="273600"/>
            <a:ext cx="10972080" cy="11444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95" name="PlaceHolder 3"/>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
        <p:nvSpPr>
          <p:cNvPr id="96" name="PlaceHolder 4"/>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33" name="Group 1"/>
          <p:cNvGrpSpPr/>
          <p:nvPr/>
        </p:nvGrpSpPr>
        <p:grpSpPr>
          <a:xfrm>
            <a:off x="0" y="0"/>
            <a:ext cx="12190680" cy="6856560"/>
            <a:chOff x="0" y="0"/>
            <a:chExt cx="12190680" cy="6856560"/>
          </a:xfrm>
        </p:grpSpPr>
        <p:sp>
          <p:nvSpPr>
            <p:cNvPr id="134" name="CustomShape 2"/>
            <p:cNvSpPr/>
            <p:nvPr/>
          </p:nvSpPr>
          <p:spPr>
            <a:xfrm>
              <a:off x="0" y="0"/>
              <a:ext cx="12190680" cy="6856560"/>
            </a:xfrm>
            <a:prstGeom prst="rect">
              <a:avLst/>
            </a:prstGeom>
            <a:blipFill rotWithShape="0">
              <a:blip r:embed="rId2"/>
              <a:stretch>
                <a:fillRect/>
              </a:stretch>
            </a:blipFill>
            <a:ln w="25560">
              <a:noFill/>
            </a:ln>
          </p:spPr>
          <p:style>
            <a:lnRef idx="0"/>
            <a:fillRef idx="0"/>
            <a:effectRef idx="0"/>
            <a:fontRef idx="minor"/>
          </p:style>
        </p:sp>
        <p:sp>
          <p:nvSpPr>
            <p:cNvPr id="135" name="CustomShape 3"/>
            <p:cNvSpPr/>
            <p:nvPr/>
          </p:nvSpPr>
          <p:spPr>
            <a:xfrm>
              <a:off x="0" y="2666880"/>
              <a:ext cx="4189680" cy="41896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36" name="CustomShape 4"/>
            <p:cNvSpPr/>
            <p:nvPr/>
          </p:nvSpPr>
          <p:spPr>
            <a:xfrm>
              <a:off x="0" y="2895480"/>
              <a:ext cx="2360880" cy="23608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37" name="CustomShape 5"/>
            <p:cNvSpPr/>
            <p:nvPr/>
          </p:nvSpPr>
          <p:spPr>
            <a:xfrm>
              <a:off x="8609040" y="5867280"/>
              <a:ext cx="989280" cy="9892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38" name="CustomShape 6"/>
            <p:cNvSpPr/>
            <p:nvPr/>
          </p:nvSpPr>
          <p:spPr>
            <a:xfrm>
              <a:off x="8609040" y="1676520"/>
              <a:ext cx="2818080" cy="28180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39" name="CustomShape 7"/>
            <p:cNvSpPr/>
            <p:nvPr/>
          </p:nvSpPr>
          <p:spPr>
            <a:xfrm>
              <a:off x="7999560" y="8640"/>
              <a:ext cx="1598760" cy="159876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40" name="CustomShape 8"/>
            <p:cNvSpPr/>
            <p:nvPr/>
          </p:nvSpPr>
          <p:spPr>
            <a:xfrm rot="21010200">
              <a:off x="8490600" y="1796760"/>
              <a:ext cx="3297960" cy="43956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rgbClr val="ffffff">
                <a:alpha val="20000"/>
              </a:srgbClr>
            </a:solidFill>
            <a:ln>
              <a:noFill/>
            </a:ln>
          </p:spPr>
          <p:style>
            <a:lnRef idx="0"/>
            <a:fillRef idx="0"/>
            <a:effectRef idx="0"/>
            <a:fontRef idx="minor"/>
          </p:style>
        </p:sp>
        <p:sp>
          <p:nvSpPr>
            <p:cNvPr id="141" name="CustomShape 9"/>
            <p:cNvSpPr/>
            <p:nvPr/>
          </p:nvSpPr>
          <p:spPr>
            <a:xfrm>
              <a:off x="459360" y="1866240"/>
              <a:ext cx="11276280" cy="453240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rgbClr val="ffffff"/>
            </a:solidFill>
            <a:ln>
              <a:noFill/>
            </a:ln>
          </p:spPr>
          <p:style>
            <a:lnRef idx="0"/>
            <a:fillRef idx="0"/>
            <a:effectRef idx="0"/>
            <a:fontRef idx="minor"/>
          </p:style>
        </p:sp>
        <p:sp>
          <p:nvSpPr>
            <p:cNvPr id="142" name="CustomShape 10"/>
            <p:cNvSpPr/>
            <p:nvPr/>
          </p:nvSpPr>
          <p:spPr>
            <a:xfrm>
              <a:off x="0" y="1440"/>
              <a:ext cx="12190680" cy="685512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tyle>
            <a:lnRef idx="0"/>
            <a:fillRef idx="0"/>
            <a:effectRef idx="0"/>
            <a:fontRef idx="minor"/>
          </p:style>
        </p:sp>
      </p:grpSp>
      <p:sp>
        <p:nvSpPr>
          <p:cNvPr id="143" name="CustomShape 11"/>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144"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45"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2" name="Group 1"/>
          <p:cNvGrpSpPr/>
          <p:nvPr/>
        </p:nvGrpSpPr>
        <p:grpSpPr>
          <a:xfrm>
            <a:off x="0" y="0"/>
            <a:ext cx="12190680" cy="6856560"/>
            <a:chOff x="0" y="0"/>
            <a:chExt cx="12190680" cy="6856560"/>
          </a:xfrm>
        </p:grpSpPr>
        <p:sp>
          <p:nvSpPr>
            <p:cNvPr id="183" name="CustomShape 2"/>
            <p:cNvSpPr/>
            <p:nvPr/>
          </p:nvSpPr>
          <p:spPr>
            <a:xfrm>
              <a:off x="0" y="0"/>
              <a:ext cx="12190680" cy="6856560"/>
            </a:xfrm>
            <a:prstGeom prst="rect">
              <a:avLst/>
            </a:prstGeom>
            <a:blipFill rotWithShape="0">
              <a:blip r:embed="rId2"/>
              <a:stretch>
                <a:fillRect/>
              </a:stretch>
            </a:blipFill>
            <a:ln w="25560">
              <a:noFill/>
            </a:ln>
          </p:spPr>
          <p:style>
            <a:lnRef idx="0"/>
            <a:fillRef idx="0"/>
            <a:effectRef idx="0"/>
            <a:fontRef idx="minor"/>
          </p:style>
        </p:sp>
        <p:sp>
          <p:nvSpPr>
            <p:cNvPr id="184" name="CustomShape 3"/>
            <p:cNvSpPr/>
            <p:nvPr/>
          </p:nvSpPr>
          <p:spPr>
            <a:xfrm>
              <a:off x="0" y="2666880"/>
              <a:ext cx="4189680" cy="41896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85" name="CustomShape 4"/>
            <p:cNvSpPr/>
            <p:nvPr/>
          </p:nvSpPr>
          <p:spPr>
            <a:xfrm>
              <a:off x="0" y="2895480"/>
              <a:ext cx="2360880" cy="23608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86" name="CustomShape 5"/>
            <p:cNvSpPr/>
            <p:nvPr/>
          </p:nvSpPr>
          <p:spPr>
            <a:xfrm>
              <a:off x="8609040" y="5867280"/>
              <a:ext cx="989280" cy="9892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87" name="CustomShape 6"/>
            <p:cNvSpPr/>
            <p:nvPr/>
          </p:nvSpPr>
          <p:spPr>
            <a:xfrm>
              <a:off x="8609040" y="1676520"/>
              <a:ext cx="2818080" cy="281808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88" name="CustomShape 7"/>
            <p:cNvSpPr/>
            <p:nvPr/>
          </p:nvSpPr>
          <p:spPr>
            <a:xfrm>
              <a:off x="7999560" y="8640"/>
              <a:ext cx="1598760" cy="1598760"/>
            </a:xfrm>
            <a:prstGeom prst="ellipse">
              <a:avLst/>
            </a:prstGeom>
            <a:gradFill rotWithShape="0">
              <a:gsLst>
                <a:gs pos="0">
                  <a:srgbClr val="4ab5c4"/>
                </a:gs>
                <a:gs pos="100000">
                  <a:srgbClr val="4ab5c4"/>
                </a:gs>
              </a:gsLst>
              <a:path path="circle">
                <a:fillToRect l="50000" t="50000" r="50000" b="50000"/>
              </a:path>
            </a:gradFill>
            <a:ln w="9360">
              <a:noFill/>
            </a:ln>
            <a:effectLst>
              <a:outerShdw dir="5400000" dist="25560">
                <a:srgbClr val="000000">
                  <a:alpha val="45000"/>
                </a:srgbClr>
              </a:outerShdw>
            </a:effectLst>
          </p:spPr>
          <p:style>
            <a:lnRef idx="0"/>
            <a:fillRef idx="0"/>
            <a:effectRef idx="0"/>
            <a:fontRef idx="minor"/>
          </p:style>
        </p:sp>
        <p:sp>
          <p:nvSpPr>
            <p:cNvPr id="189" name="CustomShape 8"/>
            <p:cNvSpPr/>
            <p:nvPr/>
          </p:nvSpPr>
          <p:spPr>
            <a:xfrm rot="21010200">
              <a:off x="8490600" y="1796760"/>
              <a:ext cx="3297960" cy="43956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rgbClr val="ffffff">
                <a:alpha val="20000"/>
              </a:srgbClr>
            </a:solidFill>
            <a:ln>
              <a:noFill/>
            </a:ln>
          </p:spPr>
          <p:style>
            <a:lnRef idx="0"/>
            <a:fillRef idx="0"/>
            <a:effectRef idx="0"/>
            <a:fontRef idx="minor"/>
          </p:style>
        </p:sp>
        <p:sp>
          <p:nvSpPr>
            <p:cNvPr id="190" name="CustomShape 9"/>
            <p:cNvSpPr/>
            <p:nvPr/>
          </p:nvSpPr>
          <p:spPr>
            <a:xfrm>
              <a:off x="459360" y="1866240"/>
              <a:ext cx="11276280" cy="453240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rgbClr val="ffffff"/>
            </a:solidFill>
            <a:ln>
              <a:noFill/>
            </a:ln>
          </p:spPr>
          <p:style>
            <a:lnRef idx="0"/>
            <a:fillRef idx="0"/>
            <a:effectRef idx="0"/>
            <a:fontRef idx="minor"/>
          </p:style>
        </p:sp>
        <p:sp>
          <p:nvSpPr>
            <p:cNvPr id="191" name="CustomShape 10"/>
            <p:cNvSpPr/>
            <p:nvPr/>
          </p:nvSpPr>
          <p:spPr>
            <a:xfrm>
              <a:off x="0" y="1440"/>
              <a:ext cx="12190680" cy="685512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tyle>
            <a:lnRef idx="0"/>
            <a:fillRef idx="0"/>
            <a:effectRef idx="0"/>
            <a:fontRef idx="minor"/>
          </p:style>
        </p:sp>
      </p:grpSp>
      <p:sp>
        <p:nvSpPr>
          <p:cNvPr id="192" name="CustomShape 11"/>
          <p:cNvSpPr/>
          <p:nvPr/>
        </p:nvSpPr>
        <p:spPr>
          <a:xfrm>
            <a:off x="10437840" y="0"/>
            <a:ext cx="684360" cy="1141560"/>
          </a:xfrm>
          <a:prstGeom prst="rect">
            <a:avLst/>
          </a:prstGeom>
          <a:solidFill>
            <a:srgbClr val="549e39"/>
          </a:solidFill>
          <a:ln w="9360">
            <a:noFill/>
          </a:ln>
          <a:effectLst>
            <a:outerShdw dir="5400000" dist="25560">
              <a:srgbClr val="000000">
                <a:alpha val="45000"/>
              </a:srgbClr>
            </a:outerShdw>
          </a:effectLst>
        </p:spPr>
        <p:style>
          <a:lnRef idx="0"/>
          <a:fillRef idx="0"/>
          <a:effectRef idx="0"/>
          <a:fontRef idx="minor"/>
        </p:style>
      </p:sp>
      <p:sp>
        <p:nvSpPr>
          <p:cNvPr id="193" name="PlaceHolder 12"/>
          <p:cNvSpPr>
            <a:spLocks noGrp="1"/>
          </p:cNvSpPr>
          <p:nvPr>
            <p:ph type="title"/>
          </p:nvPr>
        </p:nvSpPr>
        <p:spPr>
          <a:xfrm>
            <a:off x="609480" y="273600"/>
            <a:ext cx="10972080" cy="11444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194"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hyperlink" Target="mailto:stzelepi@sch.gr" TargetMode="External"/><Relationship Id="rId2" Type="http://schemas.openxmlformats.org/officeDocument/2006/relationships/hyperlink" Target="mailto:newmind@sch.gr" TargetMode="External"/><Relationship Id="rId3" Type="http://schemas.openxmlformats.org/officeDocument/2006/relationships/hyperlink" Target="mailto:amavidis@sch.gr" TargetMode="External"/><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8.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image" Target="../media/image10.gif"/><Relationship Id="rId3" Type="http://schemas.openxmlformats.org/officeDocument/2006/relationships/slideLayout" Target="../slideLayouts/slideLayout5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5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1154880" y="1932480"/>
            <a:ext cx="8824320" cy="26762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l-GR" sz="5400" spc="-1" strike="noStrike">
                <a:solidFill>
                  <a:srgbClr val="e3ded1"/>
                </a:solidFill>
                <a:latin typeface="Century Gothic"/>
                <a:ea typeface="DejaVu Sans"/>
              </a:rPr>
              <a:t>Αντικειμενοστραφής Προγραμματισμός</a:t>
            </a:r>
            <a:endParaRPr b="0" lang="el-GR" sz="5400" spc="-1" strike="noStrike">
              <a:latin typeface="Arial"/>
            </a:endParaRPr>
          </a:p>
        </p:txBody>
      </p:sp>
      <p:sp>
        <p:nvSpPr>
          <p:cNvPr id="232" name="CustomShape 2"/>
          <p:cNvSpPr/>
          <p:nvPr/>
        </p:nvSpPr>
        <p:spPr>
          <a:xfrm>
            <a:off x="772560" y="4609800"/>
            <a:ext cx="10700280" cy="115632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1001"/>
              </a:spcBef>
            </a:pPr>
            <a:r>
              <a:rPr b="0" lang="el-GR" sz="1400" spc="-1" strike="noStrike">
                <a:solidFill>
                  <a:srgbClr val="93d07d"/>
                </a:solidFill>
                <a:latin typeface="Century Gothic"/>
                <a:ea typeface="DejaVu Sans"/>
              </a:rPr>
              <a:t>Τζελέπη Σοφία Συντονίστρια Εκπαιδευτικού Έργου ΠΕ86 </a:t>
            </a:r>
            <a:r>
              <a:rPr b="0" lang="el-GR" sz="1400" spc="-1" strike="noStrike" u="sng">
                <a:solidFill>
                  <a:srgbClr val="0000ff"/>
                </a:solidFill>
                <a:uFillTx/>
                <a:latin typeface="Century Gothic"/>
                <a:ea typeface="DejaVu Sans"/>
                <a:hlinkClick r:id="rId1"/>
              </a:rPr>
              <a:t>stzelepi@sch.gr</a:t>
            </a:r>
            <a:r>
              <a:rPr b="0" lang="el-GR" sz="1400" spc="-1" strike="noStrike">
                <a:solidFill>
                  <a:srgbClr val="93d07d"/>
                </a:solidFill>
                <a:latin typeface="Century Gothic"/>
                <a:ea typeface="DejaVu Sans"/>
              </a:rPr>
              <a:t> </a:t>
            </a:r>
            <a:endParaRPr b="0" lang="el-GR" sz="1400" spc="-1" strike="noStrike">
              <a:latin typeface="Arial"/>
            </a:endParaRPr>
          </a:p>
          <a:p>
            <a:pPr>
              <a:lnSpc>
                <a:spcPct val="100000"/>
              </a:lnSpc>
              <a:spcBef>
                <a:spcPts val="1001"/>
              </a:spcBef>
            </a:pPr>
            <a:r>
              <a:rPr b="0" lang="el-GR" sz="1400" spc="-1" strike="noStrike">
                <a:solidFill>
                  <a:srgbClr val="93d07d"/>
                </a:solidFill>
                <a:latin typeface="Century Gothic"/>
                <a:ea typeface="DejaVu Sans"/>
              </a:rPr>
              <a:t>Μπογιατζής Δημήτρης ΠΕ86, Υπεύθυνος ΠΛΗΝΕΤ Δυτικής Θεσσαλονίκης </a:t>
            </a:r>
            <a:r>
              <a:rPr b="0" lang="el-GR" sz="1400" spc="-1" strike="noStrike" u="sng">
                <a:solidFill>
                  <a:srgbClr val="0000ff"/>
                </a:solidFill>
                <a:uFillTx/>
                <a:latin typeface="Century Gothic"/>
                <a:ea typeface="DejaVu Sans"/>
                <a:hlinkClick r:id="rId2"/>
              </a:rPr>
              <a:t>newmind@sch.gr</a:t>
            </a:r>
            <a:r>
              <a:rPr b="0" lang="el-GR" sz="1400" spc="-1" strike="noStrike">
                <a:solidFill>
                  <a:srgbClr val="93d07d"/>
                </a:solidFill>
                <a:latin typeface="Century Gothic"/>
                <a:ea typeface="DejaVu Sans"/>
              </a:rPr>
              <a:t> </a:t>
            </a:r>
            <a:endParaRPr b="0" lang="el-GR" sz="1400" spc="-1" strike="noStrike">
              <a:latin typeface="Arial"/>
            </a:endParaRPr>
          </a:p>
          <a:p>
            <a:pPr>
              <a:lnSpc>
                <a:spcPct val="100000"/>
              </a:lnSpc>
              <a:spcBef>
                <a:spcPts val="1001"/>
              </a:spcBef>
            </a:pPr>
            <a:r>
              <a:rPr b="0" lang="el-GR" sz="1400" spc="-1" strike="noStrike">
                <a:solidFill>
                  <a:srgbClr val="93d07d"/>
                </a:solidFill>
                <a:latin typeface="Century Gothic"/>
                <a:ea typeface="DejaVu Sans"/>
              </a:rPr>
              <a:t>Μαβίδης Απόστολος ΠΕ86, Υπεύθυνος ΠΛΗΝΕΤ Δυτικής Θεσσαλονίκης </a:t>
            </a:r>
            <a:r>
              <a:rPr b="0" lang="el-GR" sz="1400" spc="-1" strike="noStrike" u="sng">
                <a:solidFill>
                  <a:srgbClr val="0000ff"/>
                </a:solidFill>
                <a:uFillTx/>
                <a:latin typeface="Century Gothic"/>
                <a:ea typeface="DejaVu Sans"/>
                <a:hlinkClick r:id="rId3"/>
              </a:rPr>
              <a:t>amavidis@sch.gr</a:t>
            </a:r>
            <a:r>
              <a:rPr b="0" lang="el-GR" sz="1400" spc="-1" strike="noStrike">
                <a:solidFill>
                  <a:srgbClr val="93d07d"/>
                </a:solidFill>
                <a:latin typeface="Century Gothic"/>
                <a:ea typeface="DejaVu Sans"/>
              </a:rPr>
              <a:t> </a:t>
            </a:r>
            <a:endParaRPr b="0" lang="el-GR" sz="1400" spc="-1" strike="noStrike">
              <a:latin typeface="Arial"/>
            </a:endParaRPr>
          </a:p>
          <a:p>
            <a:pPr>
              <a:lnSpc>
                <a:spcPct val="100000"/>
              </a:lnSpc>
              <a:spcBef>
                <a:spcPts val="1001"/>
              </a:spcBef>
            </a:pPr>
            <a:endParaRPr b="0" lang="el-GR" sz="1400" spc="-1" strike="noStrike">
              <a:latin typeface="Arial"/>
            </a:endParaRPr>
          </a:p>
          <a:p>
            <a:pPr>
              <a:lnSpc>
                <a:spcPct val="100000"/>
              </a:lnSpc>
              <a:spcBef>
                <a:spcPts val="1001"/>
              </a:spcBef>
            </a:pPr>
            <a:endParaRPr b="0" lang="el-GR"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216000" y="973800"/>
            <a:ext cx="1044000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1600" spc="-1" strike="noStrike">
                <a:latin typeface="Century Gothic"/>
                <a:ea typeface="DejaVu Sans"/>
              </a:rPr>
              <a:t>«Η Φάρμα των Ζώων» θέλουμε να τηρούμε δεδομένα για τα σπίτια (Οδός, Αριθμός, Περιοχή, ΤΚ, Όροφος, Διαμέρισμα), στα οποία διαμένουν τα κατοικίδια ζώα (σκύλοι και γάτες) που έχουμε δημιουργήσει. Υπενθυμίζουμε ότι κάθε κατοικίδιο ζώο ταυτοποιείται με βάση το όνομα, τη ράτσα, το μέγεθος, την ηλικία και το χρώμα του ενώ, επιπλέον των υπολοίπων, διαθέτει τη λειτουργία «ΉχοςΖώου()», η οποία ενεργοποιεί τον κατάλληλο ήχο για κάθε είδος κατοικίδιου. Για την υποστήριξη της παραπάνω λειτουργικότητας απαιτείται ο ορισμός των κλάσεων «Σπίτι», «Κατοικίδιο Ζώο», «Σκύλος» και «Γάτα» συμπεριλαμβάνοντας ως ιδιότητες τα δεδομένα κάθε κλάσης και τη μέθοδο «ΉχοςΖώου()». Η διαγραμματική αναπαράσταση των παραπάνω κλάσεων του ηλεκτρονικού παιχνιδιού και των μεταξύ τους σχέσεων είναι</a:t>
            </a:r>
            <a:endParaRPr b="0" lang="el-GR" sz="1600" spc="-1" strike="noStrike">
              <a:latin typeface="Arial"/>
            </a:endParaRPr>
          </a:p>
        </p:txBody>
      </p:sp>
      <p:sp>
        <p:nvSpPr>
          <p:cNvPr id="280"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ABB51ED2-BE49-4EAA-85AA-0E779EED1FC5}"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81"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82"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338FB9CD-5D39-4770-9C04-5F2F343A66CB}"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283" name="CustomShape 5"/>
          <p:cNvSpPr/>
          <p:nvPr/>
        </p:nvSpPr>
        <p:spPr>
          <a:xfrm>
            <a:off x="5512320" y="3245400"/>
            <a:ext cx="12190680" cy="360"/>
          </a:xfrm>
          <a:prstGeom prst="rect">
            <a:avLst/>
          </a:prstGeom>
          <a:noFill/>
          <a:ln>
            <a:noFill/>
          </a:ln>
        </p:spPr>
        <p:style>
          <a:lnRef idx="0"/>
          <a:fillRef idx="0"/>
          <a:effectRef idx="0"/>
          <a:fontRef idx="minor"/>
        </p:style>
      </p:sp>
      <p:pic>
        <p:nvPicPr>
          <p:cNvPr id="284" name="" descr=""/>
          <p:cNvPicPr/>
          <p:nvPr/>
        </p:nvPicPr>
        <p:blipFill>
          <a:blip r:embed="rId1"/>
          <a:stretch/>
        </p:blipFill>
        <p:spPr>
          <a:xfrm>
            <a:off x="2232000" y="2580840"/>
            <a:ext cx="7992000" cy="4185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216000" y="973800"/>
            <a:ext cx="1044000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2000" spc="-1" strike="noStrike">
                <a:latin typeface="Century Gothic"/>
                <a:ea typeface="DejaVu Sans"/>
              </a:rPr>
              <a:t>Παρατηρούμε ότι η μέθοδος «ΉχοςΖώου()» είναι πολυμορφική, διότι κάθε ζώο κάνει διαφορετικό ήχο και συνεπώς η λειτουργία αυτή πρέπει να αναπαράγει διαφορετικό αρχείο ήχου ανά περίπτωση. Εάν υποτεθεί ότι έχουμε στη διάθεσή μας τη συνάρτηση «ΑναπαραγωγήΉχου(“όνομα_αρχείου_ήχου.mp4”)» και τα αρχεία «νιάου.mp4» και «γαβ.mp4», τότε ο Πίνακας 4.4 αποτυπώνει τον κώδικα υλοποίησης της πολυμορφικής συνάρτησης για τις περιπτώσεις του σκύλου και της γάτας.</a:t>
            </a:r>
            <a:endParaRPr b="0" lang="el-GR" sz="2000" spc="-1" strike="noStrike">
              <a:latin typeface="Arial"/>
            </a:endParaRPr>
          </a:p>
        </p:txBody>
      </p:sp>
      <p:sp>
        <p:nvSpPr>
          <p:cNvPr id="286"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F8D5EAD-55A0-48FB-967D-54F6A8874930}"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87"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88"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3ED5DD20-E8ED-4F99-A7FD-98DB4082D3EF}"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289" name="CustomShape 5"/>
          <p:cNvSpPr/>
          <p:nvPr/>
        </p:nvSpPr>
        <p:spPr>
          <a:xfrm>
            <a:off x="5512320" y="3245400"/>
            <a:ext cx="12190680" cy="360"/>
          </a:xfrm>
          <a:prstGeom prst="rect">
            <a:avLst/>
          </a:prstGeom>
          <a:noFill/>
          <a:ln>
            <a:noFill/>
          </a:ln>
        </p:spPr>
        <p:style>
          <a:lnRef idx="0"/>
          <a:fillRef idx="0"/>
          <a:effectRef idx="0"/>
          <a:fontRef idx="minor"/>
        </p:style>
      </p:sp>
      <p:graphicFrame>
        <p:nvGraphicFramePr>
          <p:cNvPr id="290" name="Table 6"/>
          <p:cNvGraphicFramePr/>
          <p:nvPr/>
        </p:nvGraphicFramePr>
        <p:xfrm>
          <a:off x="360000" y="3024000"/>
          <a:ext cx="11283120" cy="3599640"/>
        </p:xfrm>
        <a:graphic>
          <a:graphicData uri="http://schemas.openxmlformats.org/drawingml/2006/table">
            <a:tbl>
              <a:tblPr/>
              <a:tblGrid>
                <a:gridCol w="5297040"/>
                <a:gridCol w="5986440"/>
              </a:tblGrid>
              <a:tr h="715680">
                <a:tc>
                  <a:txBody>
                    <a:bodyPr lIns="90000" rIns="90000" tIns="46800" bIns="46800">
                      <a:noAutofit/>
                    </a:bodyPr>
                    <a:p>
                      <a:pPr marL="457200" algn="just">
                        <a:lnSpc>
                          <a:spcPct val="150000"/>
                        </a:lnSpc>
                        <a:spcBef>
                          <a:spcPts val="601"/>
                        </a:spcBef>
                      </a:pPr>
                      <a:r>
                        <a:rPr b="1" lang="el-GR" sz="2000" spc="-1" strike="noStrike">
                          <a:latin typeface="Century Gothic"/>
                        </a:rPr>
                        <a:t>Σκύλος</a:t>
                      </a:r>
                      <a:endParaRPr b="1" lang="el-GR"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pPr marL="457200" algn="just">
                        <a:lnSpc>
                          <a:spcPct val="150000"/>
                        </a:lnSpc>
                        <a:spcBef>
                          <a:spcPts val="601"/>
                        </a:spcBef>
                      </a:pPr>
                      <a:r>
                        <a:rPr b="1" lang="el-GR" sz="2000" spc="-1" strike="noStrike">
                          <a:latin typeface="Century Gothic"/>
                        </a:rPr>
                        <a:t>Γάτα</a:t>
                      </a:r>
                      <a:endParaRPr b="1" lang="el-GR"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883960">
                <a:tc>
                  <a:txBody>
                    <a:bodyPr lIns="90000" rIns="90000" tIns="46800" bIns="46800">
                      <a:noAutofit/>
                    </a:bodyPr>
                    <a:p>
                      <a:pPr marL="457200">
                        <a:lnSpc>
                          <a:spcPct val="150000"/>
                        </a:lnSpc>
                        <a:spcBef>
                          <a:spcPts val="601"/>
                        </a:spcBef>
                        <a:spcAft>
                          <a:spcPts val="601"/>
                        </a:spcAft>
                      </a:pPr>
                      <a:r>
                        <a:rPr b="1" lang="el-GR" sz="2000" spc="-1" strike="noStrike">
                          <a:latin typeface="Century Gothic"/>
                        </a:rPr>
                        <a:t>ΔΙΑΔΙΚΑΣΙΑ ΉχοςΖώου()</a:t>
                      </a:r>
                      <a:br/>
                      <a:r>
                        <a:rPr b="1" lang="el-GR" sz="2000" spc="-1" strike="noStrike">
                          <a:latin typeface="Century Gothic"/>
                        </a:rPr>
                        <a:t>ΑΡΧΗ</a:t>
                      </a:r>
                      <a:br/>
                      <a:r>
                        <a:rPr b="1" lang="el-GR" sz="2000" spc="-1" strike="noStrike">
                          <a:latin typeface="Century Gothic"/>
                        </a:rPr>
                        <a:t> ΚΑΛΕΣΕ ΑναπαραγωγήΉχου(“γαβ.mp4”)</a:t>
                      </a:r>
                      <a:br/>
                      <a:r>
                        <a:rPr b="1" lang="el-GR" sz="2000" spc="-1" strike="noStrike">
                          <a:latin typeface="Century Gothic"/>
                        </a:rPr>
                        <a:t>ΤΕΛΟΣ_ΔΙΑΣΙΚΑΣΙΑΣ</a:t>
                      </a:r>
                      <a:endParaRPr b="1" lang="el-GR"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marL="457200">
                        <a:lnSpc>
                          <a:spcPct val="150000"/>
                        </a:lnSpc>
                        <a:spcBef>
                          <a:spcPts val="601"/>
                        </a:spcBef>
                        <a:spcAft>
                          <a:spcPts val="601"/>
                        </a:spcAft>
                      </a:pPr>
                      <a:r>
                        <a:rPr b="1" lang="el-GR" sz="2000" spc="-1" strike="noStrike">
                          <a:latin typeface="Century Gothic"/>
                        </a:rPr>
                        <a:t>ΔΙΑΔΙΚΑΣΙΑ ΉχοςΖώου()</a:t>
                      </a:r>
                      <a:br/>
                      <a:r>
                        <a:rPr b="1" lang="el-GR" sz="2000" spc="-1" strike="noStrike">
                          <a:latin typeface="Century Gothic"/>
                        </a:rPr>
                        <a:t>ΑΡΧΗ</a:t>
                      </a:r>
                      <a:br/>
                      <a:r>
                        <a:rPr b="1" lang="el-GR" sz="2000" spc="-1" strike="noStrike">
                          <a:latin typeface="Century Gothic"/>
                        </a:rPr>
                        <a:t> ΚΑΛΕΣΕ ΑναπαραγωγήΉχου(“νιάου.mp4”)</a:t>
                      </a:r>
                      <a:br/>
                      <a:r>
                        <a:rPr b="1" lang="el-GR" sz="2000" spc="-1" strike="noStrike">
                          <a:latin typeface="Century Gothic"/>
                        </a:rPr>
                        <a:t>ΤΕΛΟΣ_ΔΙΑΔΙΚΑΣΙΑΣ</a:t>
                      </a:r>
                      <a:endParaRPr b="1" lang="el-GR"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252000" y="144000"/>
            <a:ext cx="10872000" cy="18000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2400" spc="-1" strike="noStrike">
                <a:latin typeface="Century Gothic"/>
                <a:ea typeface="DejaVu Sans"/>
              </a:rPr>
              <a:t>Στο διάγραμμα κλάσεων των γεωμετρικών σχημάτων συναντήσαμε τη μέθοδο «ΥπολογισμόςΕμβαδού()» στα διάφορα σχήματα. Η κλάση καθενός από τα σχήματα διαθέτει την ίδια ακριβώς μέθοδο, ο υπολογισμός όμως του εμβαδού για κάθε σχήμα γίνεται με διαφορετικό μαθηματικό τύπο.</a:t>
            </a:r>
            <a:endParaRPr b="0" lang="el-GR" sz="2400" spc="-1" strike="noStrike">
              <a:latin typeface="Arial"/>
            </a:endParaRPr>
          </a:p>
        </p:txBody>
      </p:sp>
      <p:sp>
        <p:nvSpPr>
          <p:cNvPr id="292"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E79A801-ACF3-4296-BA47-4CFB4E95EA02}"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93"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94"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90549801-2C0E-4794-B432-F0D3DF0292D5}"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295" name="CustomShape 5"/>
          <p:cNvSpPr/>
          <p:nvPr/>
        </p:nvSpPr>
        <p:spPr>
          <a:xfrm>
            <a:off x="193320" y="2588760"/>
            <a:ext cx="12190680" cy="360"/>
          </a:xfrm>
          <a:prstGeom prst="rect">
            <a:avLst/>
          </a:prstGeom>
          <a:noFill/>
          <a:ln>
            <a:noFill/>
          </a:ln>
        </p:spPr>
        <p:style>
          <a:lnRef idx="0"/>
          <a:fillRef idx="0"/>
          <a:effectRef idx="0"/>
          <a:fontRef idx="minor"/>
        </p:style>
      </p:sp>
      <p:pic>
        <p:nvPicPr>
          <p:cNvPr id="296" name="" descr=""/>
          <p:cNvPicPr/>
          <p:nvPr/>
        </p:nvPicPr>
        <p:blipFill>
          <a:blip r:embed="rId1"/>
          <a:stretch/>
        </p:blipFill>
        <p:spPr>
          <a:xfrm>
            <a:off x="46440" y="2196000"/>
            <a:ext cx="12094560" cy="4248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252000" y="144000"/>
            <a:ext cx="10872000" cy="18000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2400" spc="-1" strike="noStrike">
                <a:latin typeface="Century Gothic"/>
                <a:ea typeface="DejaVu Sans"/>
              </a:rPr>
              <a:t>Στο διάγραμμα κλάσεων των γεωμετρικών σχημάτων συναντήσαμε τη μέθοδο «ΥπολογισμόςΕμβαδού()» στα διάφορα σχήματα. Η κλάση καθενός από τα σχήματα διαθέτει την ίδια ακριβώς μέθοδο, ο υπολογισμός όμως του εμβαδού για κάθε σχήμα γίνεται με διαφορετικό μαθηματικό τύπο.</a:t>
            </a:r>
            <a:endParaRPr b="0" lang="el-GR" sz="2400" spc="-1" strike="noStrike">
              <a:latin typeface="Arial"/>
            </a:endParaRPr>
          </a:p>
        </p:txBody>
      </p:sp>
      <p:sp>
        <p:nvSpPr>
          <p:cNvPr id="298"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AC57652-F458-47CD-83C6-401F6C9476AF}"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99"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300"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603C8FF6-6E36-4CB1-B893-6892E1B38AB1}"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301" name="CustomShape 5"/>
          <p:cNvSpPr/>
          <p:nvPr/>
        </p:nvSpPr>
        <p:spPr>
          <a:xfrm>
            <a:off x="193320" y="2588760"/>
            <a:ext cx="12190680" cy="360"/>
          </a:xfrm>
          <a:prstGeom prst="rect">
            <a:avLst/>
          </a:prstGeom>
          <a:noFill/>
          <a:ln>
            <a:noFill/>
          </a:ln>
        </p:spPr>
        <p:style>
          <a:lnRef idx="0"/>
          <a:fillRef idx="0"/>
          <a:effectRef idx="0"/>
          <a:fontRef idx="minor"/>
        </p:style>
      </p:sp>
      <p:graphicFrame>
        <p:nvGraphicFramePr>
          <p:cNvPr id="302" name="Table 6"/>
          <p:cNvGraphicFramePr/>
          <p:nvPr/>
        </p:nvGraphicFramePr>
        <p:xfrm>
          <a:off x="0" y="1800000"/>
          <a:ext cx="12191760" cy="5176080"/>
        </p:xfrm>
        <a:graphic>
          <a:graphicData uri="http://schemas.openxmlformats.org/drawingml/2006/table">
            <a:tbl>
              <a:tblPr/>
              <a:tblGrid>
                <a:gridCol w="3817800"/>
                <a:gridCol w="4494240"/>
                <a:gridCol w="3879720"/>
              </a:tblGrid>
              <a:tr h="632160">
                <a:tc>
                  <a:txBody>
                    <a:bodyPr lIns="90000" rIns="90000" tIns="46800" bIns="46800">
                      <a:noAutofit/>
                    </a:bodyPr>
                    <a:p>
                      <a:pPr marL="457200" algn="ctr">
                        <a:lnSpc>
                          <a:spcPct val="150000"/>
                        </a:lnSpc>
                        <a:spcBef>
                          <a:spcPts val="601"/>
                        </a:spcBef>
                        <a:spcAft>
                          <a:spcPts val="601"/>
                        </a:spcAft>
                      </a:pPr>
                      <a:r>
                        <a:rPr b="0" lang="el-GR" sz="1300" spc="-1" strike="noStrike">
                          <a:latin typeface="Century Gothic"/>
                        </a:rPr>
                        <a:t>Τρίγωνο</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pPr marL="457200" algn="ctr">
                        <a:lnSpc>
                          <a:spcPct val="150000"/>
                        </a:lnSpc>
                        <a:spcBef>
                          <a:spcPts val="601"/>
                        </a:spcBef>
                        <a:spcAft>
                          <a:spcPts val="601"/>
                        </a:spcAft>
                      </a:pPr>
                      <a:r>
                        <a:rPr b="0" lang="el-GR" sz="1300" spc="-1" strike="noStrike">
                          <a:latin typeface="Century Gothic"/>
                        </a:rPr>
                        <a:t>Παραλληλόγραμμο</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pPr marL="457200" algn="ctr">
                        <a:lnSpc>
                          <a:spcPct val="150000"/>
                        </a:lnSpc>
                        <a:spcBef>
                          <a:spcPts val="601"/>
                        </a:spcBef>
                        <a:spcAft>
                          <a:spcPts val="601"/>
                        </a:spcAft>
                      </a:pPr>
                      <a:r>
                        <a:rPr b="0" lang="el-GR" sz="1300" spc="-1" strike="noStrike">
                          <a:latin typeface="Century Gothic"/>
                        </a:rPr>
                        <a:t>Κύκλος</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25480">
                <a:tc>
                  <a:txBody>
                    <a:bodyPr lIns="90000" rIns="90000" tIns="46800" bIns="46800">
                      <a:noAutofit/>
                    </a:bodyPr>
                    <a:p>
                      <a:pPr marL="144000">
                        <a:lnSpc>
                          <a:spcPct val="150000"/>
                        </a:lnSpc>
                        <a:spcBef>
                          <a:spcPts val="601"/>
                        </a:spcBef>
                      </a:pPr>
                      <a:r>
                        <a:rPr b="0" lang="el-GR" sz="1300" spc="-1" strike="noStrike">
                          <a:latin typeface="Century Gothic"/>
                        </a:rPr>
                        <a:t>ΣΥΝΑΡΤΗΣΗ ΥπολογισμόςΕμβαδού(): ΠΡΑΓΜΑΤΙΚΗ</a:t>
                      </a:r>
                      <a:endParaRPr b="0" lang="el-GR" sz="1300" spc="-1" strike="noStrike">
                        <a:latin typeface="Arial"/>
                      </a:endParaRPr>
                    </a:p>
                    <a:p>
                      <a:pPr marL="144000">
                        <a:lnSpc>
                          <a:spcPct val="150000"/>
                        </a:lnSpc>
                        <a:spcBef>
                          <a:spcPts val="601"/>
                        </a:spcBef>
                      </a:pPr>
                      <a:br/>
                      <a:r>
                        <a:rPr b="0" lang="el-GR" sz="1300" spc="-1" strike="noStrike">
                          <a:latin typeface="Century Gothic"/>
                        </a:rPr>
                        <a:t>ΜΕΤΑΒΛΗΤΕΣ</a:t>
                      </a:r>
                      <a:br/>
                      <a:r>
                        <a:rPr b="0" lang="el-GR" sz="1300" spc="-1" strike="noStrike">
                          <a:latin typeface="Century Gothic"/>
                        </a:rPr>
                        <a:t>   ΠΡΑΓΜΑΤΙΚΕΣ:Eμ</a:t>
                      </a:r>
                      <a:br/>
                      <a:r>
                        <a:rPr b="0" lang="el-GR" sz="1300" spc="-1" strike="noStrike">
                          <a:latin typeface="Century Gothic"/>
                        </a:rPr>
                        <a:t>ΑΡΧΗ</a:t>
                      </a:r>
                      <a:br/>
                      <a:r>
                        <a:rPr b="0" lang="el-GR" sz="1300" spc="-1" strike="noStrike">
                          <a:latin typeface="Century Gothic"/>
                        </a:rPr>
                        <a:t>Eμ &lt;- Βάση*Ύψος/2</a:t>
                      </a:r>
                      <a:endParaRPr b="0" lang="el-GR" sz="1300" spc="-1" strike="noStrike">
                        <a:latin typeface="Arial"/>
                      </a:endParaRPr>
                    </a:p>
                    <a:p>
                      <a:pPr marL="144000">
                        <a:lnSpc>
                          <a:spcPct val="150000"/>
                        </a:lnSpc>
                        <a:spcBef>
                          <a:spcPts val="601"/>
                        </a:spcBef>
                      </a:pPr>
                      <a:r>
                        <a:rPr b="0" lang="el-GR" sz="1300" spc="-1" strike="noStrike">
                          <a:latin typeface="Century Gothic"/>
                        </a:rPr>
                        <a:t>ΥπολογισμόςΕμβαδού &lt;- Εμ</a:t>
                      </a:r>
                      <a:endParaRPr b="0" lang="el-GR" sz="1300" spc="-1" strike="noStrike">
                        <a:latin typeface="Arial"/>
                      </a:endParaRPr>
                    </a:p>
                    <a:p>
                      <a:pPr marL="144000">
                        <a:lnSpc>
                          <a:spcPct val="150000"/>
                        </a:lnSpc>
                        <a:spcBef>
                          <a:spcPts val="601"/>
                        </a:spcBef>
                      </a:pPr>
                      <a:r>
                        <a:rPr b="0" lang="el-GR" sz="1300" spc="-1" strike="noStrike">
                          <a:latin typeface="Century Gothic"/>
                        </a:rPr>
                        <a:t>ΤΕΛΟΣ_ΣΥΝΑΡΤΗΣΗΣ</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marL="144000">
                        <a:lnSpc>
                          <a:spcPct val="150000"/>
                        </a:lnSpc>
                        <a:spcBef>
                          <a:spcPts val="601"/>
                        </a:spcBef>
                      </a:pPr>
                      <a:r>
                        <a:rPr b="0" lang="el-GR" sz="1300" spc="-1" strike="noStrike">
                          <a:latin typeface="Century Gothic"/>
                        </a:rPr>
                        <a:t>ΣΥΝΑΡΤΗΣΗ ΥπολογισμόςΕμβαδού(): ΠΡΑΓΜΑΤΙΚΗ</a:t>
                      </a:r>
                      <a:endParaRPr b="0" lang="el-GR" sz="1300" spc="-1" strike="noStrike">
                        <a:latin typeface="Arial"/>
                      </a:endParaRPr>
                    </a:p>
                    <a:p>
                      <a:pPr marL="144000">
                        <a:lnSpc>
                          <a:spcPct val="150000"/>
                        </a:lnSpc>
                        <a:spcBef>
                          <a:spcPts val="601"/>
                        </a:spcBef>
                      </a:pPr>
                      <a:br/>
                      <a:r>
                        <a:rPr b="0" lang="el-GR" sz="1300" spc="-1" strike="noStrike">
                          <a:latin typeface="Century Gothic"/>
                        </a:rPr>
                        <a:t>ΜΕΤΑΒΛΗΤΕΣ</a:t>
                      </a:r>
                      <a:br/>
                      <a:r>
                        <a:rPr b="0" lang="el-GR" sz="1300" spc="-1" strike="noStrike">
                          <a:latin typeface="Century Gothic"/>
                        </a:rPr>
                        <a:t>   ΠΡΑΓΜΑΤΙΚΕΣ:Eμ</a:t>
                      </a:r>
                      <a:br/>
                      <a:r>
                        <a:rPr b="0" lang="el-GR" sz="1300" spc="-1" strike="noStrike">
                          <a:latin typeface="Century Gothic"/>
                        </a:rPr>
                        <a:t>ΑΡΧΗ</a:t>
                      </a:r>
                      <a:br/>
                      <a:r>
                        <a:rPr b="0" lang="el-GR" sz="1300" spc="-1" strike="noStrike">
                          <a:latin typeface="Century Gothic"/>
                        </a:rPr>
                        <a:t>Eμ &lt;- Μήκος*Πλάτος</a:t>
                      </a:r>
                      <a:endParaRPr b="0" lang="el-GR" sz="1300" spc="-1" strike="noStrike">
                        <a:latin typeface="Arial"/>
                      </a:endParaRPr>
                    </a:p>
                    <a:p>
                      <a:pPr marL="144000">
                        <a:lnSpc>
                          <a:spcPct val="150000"/>
                        </a:lnSpc>
                        <a:spcBef>
                          <a:spcPts val="601"/>
                        </a:spcBef>
                      </a:pPr>
                      <a:r>
                        <a:rPr b="0" lang="el-GR" sz="1300" spc="-1" strike="noStrike">
                          <a:latin typeface="Century Gothic"/>
                        </a:rPr>
                        <a:t>ΥπολογισμόςΕμβαδού&lt;-Εμ</a:t>
                      </a:r>
                      <a:br/>
                      <a:r>
                        <a:rPr b="0" lang="el-GR" sz="1300" spc="-1" strike="noStrike">
                          <a:latin typeface="Century Gothic"/>
                        </a:rPr>
                        <a:t>ΤΕΛΟΣ_ΣΥΝΑΡΤΗΣΗΣ</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marL="108000">
                        <a:lnSpc>
                          <a:spcPct val="150000"/>
                        </a:lnSpc>
                        <a:spcBef>
                          <a:spcPts val="601"/>
                        </a:spcBef>
                      </a:pPr>
                      <a:r>
                        <a:rPr b="0" lang="el-GR" sz="1300" spc="-1" strike="noStrike">
                          <a:latin typeface="Century Gothic"/>
                        </a:rPr>
                        <a:t>ΣΥΝΑΡΤΗΣΗ ΥπολογισμόςΕμβαδού(): ΠΡΑΓΜΑΤΙΚΗ</a:t>
                      </a:r>
                      <a:endParaRPr b="0" lang="el-GR" sz="1300" spc="-1" strike="noStrike">
                        <a:latin typeface="Arial"/>
                      </a:endParaRPr>
                    </a:p>
                    <a:p>
                      <a:pPr marL="108000">
                        <a:lnSpc>
                          <a:spcPct val="150000"/>
                        </a:lnSpc>
                        <a:spcBef>
                          <a:spcPts val="601"/>
                        </a:spcBef>
                      </a:pPr>
                      <a:br/>
                      <a:r>
                        <a:rPr b="0" lang="el-GR" sz="1300" spc="-1" strike="noStrike">
                          <a:latin typeface="Century Gothic"/>
                        </a:rPr>
                        <a:t>ΣΤΑΘΕΡΕΣ </a:t>
                      </a:r>
                      <a:endParaRPr b="0" lang="el-GR" sz="1300" spc="-1" strike="noStrike">
                        <a:latin typeface="Arial"/>
                      </a:endParaRPr>
                    </a:p>
                    <a:p>
                      <a:pPr marL="108000">
                        <a:lnSpc>
                          <a:spcPct val="150000"/>
                        </a:lnSpc>
                        <a:spcBef>
                          <a:spcPts val="601"/>
                        </a:spcBef>
                      </a:pPr>
                      <a:r>
                        <a:rPr b="0" lang="el-GR" sz="1300" spc="-1" strike="noStrike">
                          <a:latin typeface="Century Gothic"/>
                        </a:rPr>
                        <a:t>    </a:t>
                      </a:r>
                      <a:r>
                        <a:rPr b="0" lang="el-GR" sz="1300" spc="-1" strike="noStrike">
                          <a:latin typeface="Century Gothic"/>
                        </a:rPr>
                        <a:t>Π=3.14</a:t>
                      </a:r>
                      <a:br/>
                      <a:r>
                        <a:rPr b="0" lang="el-GR" sz="1300" spc="-1" strike="noStrike">
                          <a:latin typeface="Century Gothic"/>
                        </a:rPr>
                        <a:t>ΜΕΤΑΒΛΗΤΕΣ</a:t>
                      </a:r>
                      <a:br/>
                      <a:r>
                        <a:rPr b="0" lang="el-GR" sz="1300" spc="-1" strike="noStrike">
                          <a:latin typeface="Century Gothic"/>
                        </a:rPr>
                        <a:t>   ΠΡΑΓΜΑΤΙΚΕΣ:Eμ</a:t>
                      </a:r>
                      <a:br/>
                      <a:r>
                        <a:rPr b="0" lang="el-GR" sz="1300" spc="-1" strike="noStrike">
                          <a:latin typeface="Century Gothic"/>
                        </a:rPr>
                        <a:t>ΑΡΧΗ</a:t>
                      </a:r>
                      <a:br/>
                      <a:r>
                        <a:rPr b="0" lang="el-GR" sz="1300" spc="-1" strike="noStrike">
                          <a:latin typeface="Century Gothic"/>
                        </a:rPr>
                        <a:t>Eμ &lt;- Π*Ακτίνα*Ακτίνα</a:t>
                      </a:r>
                      <a:endParaRPr b="0" lang="el-GR" sz="1300" spc="-1" strike="noStrike">
                        <a:latin typeface="Arial"/>
                      </a:endParaRPr>
                    </a:p>
                    <a:p>
                      <a:pPr marL="108000">
                        <a:lnSpc>
                          <a:spcPct val="150000"/>
                        </a:lnSpc>
                        <a:spcBef>
                          <a:spcPts val="601"/>
                        </a:spcBef>
                      </a:pPr>
                      <a:r>
                        <a:rPr b="0" lang="el-GR" sz="1300" spc="-1" strike="noStrike">
                          <a:latin typeface="Century Gothic"/>
                        </a:rPr>
                        <a:t>ΥπολογισμόςΕμβαδού &lt;- Εμ</a:t>
                      </a:r>
                      <a:endParaRPr b="0" lang="el-GR" sz="1300" spc="-1" strike="noStrike">
                        <a:latin typeface="Arial"/>
                      </a:endParaRPr>
                    </a:p>
                    <a:p>
                      <a:pPr marL="108000">
                        <a:lnSpc>
                          <a:spcPct val="150000"/>
                        </a:lnSpc>
                        <a:spcBef>
                          <a:spcPts val="601"/>
                        </a:spcBef>
                      </a:pPr>
                      <a:r>
                        <a:rPr b="0" lang="el-GR" sz="1300" spc="-1" strike="noStrike">
                          <a:latin typeface="Century Gothic"/>
                        </a:rPr>
                        <a:t>ΤΕΛΟΣ_ΣΥΝΑΡΤΗΣΗΣ</a:t>
                      </a:r>
                      <a:endParaRPr b="0" lang="el-G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304"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46DC4AC-0BA9-4E6A-8080-C13B3D92AF6A}"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305"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306"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B8BEC0FD-54AB-4954-9219-684BDC7D20A5}"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pic>
        <p:nvPicPr>
          <p:cNvPr id="307" name="Εικόνα 8" descr=""/>
          <p:cNvPicPr/>
          <p:nvPr/>
        </p:nvPicPr>
        <p:blipFill>
          <a:blip r:embed="rId1"/>
          <a:stretch/>
        </p:blipFill>
        <p:spPr>
          <a:xfrm>
            <a:off x="1154880" y="2499120"/>
            <a:ext cx="9847080" cy="34880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Διδακτική προσέγγιση</a:t>
            </a:r>
            <a:endParaRPr b="0" lang="el-GR" sz="3600" spc="-1" strike="noStrike">
              <a:latin typeface="Arial"/>
            </a:endParaRPr>
          </a:p>
        </p:txBody>
      </p:sp>
      <p:sp>
        <p:nvSpPr>
          <p:cNvPr id="309" name="CustomShape 2"/>
          <p:cNvSpPr/>
          <p:nvPr/>
        </p:nvSpPr>
        <p:spPr>
          <a:xfrm>
            <a:off x="1154880" y="2603520"/>
            <a:ext cx="10619640" cy="3414960"/>
          </a:xfrm>
          <a:prstGeom prst="rect">
            <a:avLst/>
          </a:prstGeom>
          <a:noFill/>
          <a:ln>
            <a:noFill/>
          </a:ln>
        </p:spPr>
        <p:style>
          <a:lnRef idx="0"/>
          <a:fillRef idx="0"/>
          <a:effectRef idx="0"/>
          <a:fontRef idx="minor"/>
        </p:style>
        <p:txBody>
          <a:bodyPr lIns="90000" rIns="90000" tIns="45000" bIns="45000">
            <a:normAutofit fontScale="97000"/>
          </a:bodyPr>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Τα αντικείμενα αποτελούν το κλειδί για την κατανόηση της αντικειμενοστρεφούς προσέγγισης. </a:t>
            </a:r>
            <a:endParaRPr b="0" lang="el-GR" sz="24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Παραδείγματα από την καθημερινότητα</a:t>
            </a:r>
            <a:endParaRPr b="0" lang="el-GR" sz="24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Ανοικτά σύνθετα προβλήματα</a:t>
            </a:r>
            <a:endParaRPr b="0" lang="el-GR" sz="24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«Αναγωγή» των διαπιστώσεων που έχουν γίνει παρατηρώντας τον πραγματικό κόσμο στον αντικειμενοστραφή κόσμο.</a:t>
            </a:r>
            <a:endParaRPr b="0" lang="el-GR" sz="24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Θέστε μικρές ερωτήσεις δίνοντας παράλληλα πολλές μικρές βοήθειες</a:t>
            </a:r>
            <a:endParaRPr b="0" lang="el-GR" sz="24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2400" spc="-1" strike="noStrike">
                <a:solidFill>
                  <a:srgbClr val="404040"/>
                </a:solidFill>
                <a:latin typeface="Century Gothic"/>
                <a:ea typeface="DejaVu Sans"/>
              </a:rPr>
              <a:t>Πείτε το με παραμύθια</a:t>
            </a:r>
            <a:endParaRPr b="0" lang="el-GR" sz="2400" spc="-1" strike="noStrike">
              <a:latin typeface="Arial"/>
            </a:endParaRPr>
          </a:p>
        </p:txBody>
      </p:sp>
      <p:sp>
        <p:nvSpPr>
          <p:cNvPr id="310" name="CustomShape 3"/>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E1649EA-60F0-41C0-A26E-C6B9CA56CF05}"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311" name="CustomShape 4"/>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312" name="CustomShape 5"/>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222F48C6-AFA2-436F-9F25-E1BF1991B07C}" type="slidenum">
              <a:rPr b="0" lang="el-GR" sz="2800" spc="-1" strike="noStrike">
                <a:solidFill>
                  <a:srgbClr val="ffffff"/>
                </a:solidFill>
                <a:latin typeface="Century Gothic"/>
                <a:ea typeface="DejaVu Sans"/>
              </a:rPr>
              <a:t>15</a:t>
            </a:fld>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Διδακτική προσέγγιση</a:t>
            </a:r>
            <a:endParaRPr b="0" lang="el-GR" sz="3600" spc="-1" strike="noStrike">
              <a:latin typeface="Arial"/>
            </a:endParaRPr>
          </a:p>
        </p:txBody>
      </p:sp>
      <p:sp>
        <p:nvSpPr>
          <p:cNvPr id="314" name="CustomShape 2"/>
          <p:cNvSpPr/>
          <p:nvPr/>
        </p:nvSpPr>
        <p:spPr>
          <a:xfrm>
            <a:off x="1154880" y="2603520"/>
            <a:ext cx="8824320" cy="3414960"/>
          </a:xfrm>
          <a:prstGeom prst="rect">
            <a:avLst/>
          </a:prstGeom>
          <a:noFill/>
          <a:ln>
            <a:noFill/>
          </a:ln>
        </p:spPr>
        <p:style>
          <a:lnRef idx="0"/>
          <a:fillRef idx="0"/>
          <a:effectRef idx="0"/>
          <a:fontRef idx="minor"/>
        </p:style>
        <p:txBody>
          <a:bodyPr lIns="90000" rIns="90000" tIns="45000" bIns="45000">
            <a:normAutofit fontScale="88000"/>
          </a:bodyPr>
          <a:p>
            <a:pPr marL="343080" indent="-341640">
              <a:lnSpc>
                <a:spcPct val="100000"/>
              </a:lnSpc>
              <a:spcBef>
                <a:spcPts val="1001"/>
              </a:spcBef>
              <a:buClr>
                <a:srgbClr val="549e39"/>
              </a:buClr>
              <a:buSzPct val="80000"/>
              <a:buFont typeface="Wingdings 3" charset="2"/>
              <a:buChar char=""/>
            </a:pPr>
            <a:r>
              <a:rPr b="1" lang="el-GR" sz="1800" spc="-1" strike="noStrike">
                <a:solidFill>
                  <a:srgbClr val="00b050"/>
                </a:solidFill>
                <a:latin typeface="Century Gothic"/>
                <a:ea typeface="DejaVu Sans"/>
              </a:rPr>
              <a:t>Δραστηριότητα</a:t>
            </a:r>
            <a:endParaRPr b="0" lang="el-GR" sz="18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1800" spc="-1" strike="noStrike">
                <a:solidFill>
                  <a:srgbClr val="404040"/>
                </a:solidFill>
                <a:latin typeface="Century Gothic"/>
                <a:ea typeface="DejaVu Sans"/>
              </a:rPr>
              <a:t>Αντικείμενα με την γενικότερη έννοια βρίσκονται παντού. Ρίξτε μια ματιά γύρω σας, τι βλέπετε; Υποθέτουμε ότι βλέπετε έναν υπολογιστή ή ένα tablet. Μπορείτε επίσης να δείτε άλλα φυσικά αντικείμενα, όπως ένα τραπέζι, μια πόρτα, ένα κινητό τηλέφωνο ή μια κούπα καφέ. Υπάρχει κάποιος άλλος στο δωμάτιο; Ένας φίλος σας; Ο εκπαιδευτικός σας; Είναι και αυτοί οι ίδιοι αντικείμενα. Το ίδιο το δωμάτιο είναι ακόμη και ένα αντικείμενο.</a:t>
            </a:r>
            <a:endParaRPr b="0" lang="el-GR" sz="18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1800" spc="-1" strike="noStrike">
                <a:solidFill>
                  <a:srgbClr val="404040"/>
                </a:solidFill>
                <a:latin typeface="Century Gothic"/>
                <a:ea typeface="DejaVu Sans"/>
              </a:rPr>
              <a:t>Μπορείτε να αναφέρετε άλλα φυσικά αντικείμενα; Δεν σας κατεβαίνουν ιδέες; Ανοίξτε την ντουλάπα σας για να κατεβάσετε ιδέες! Ότι συναντάται μέσα στην ντουλάπα σας είναι ένα αντικείμενο. Μπορείτε να κατονομάσετε μερικά;</a:t>
            </a:r>
            <a:endParaRPr b="0" lang="el-GR" sz="18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1800" spc="-1" strike="noStrike">
                <a:solidFill>
                  <a:srgbClr val="404040"/>
                </a:solidFill>
                <a:latin typeface="Century Gothic"/>
                <a:ea typeface="DejaVu Sans"/>
              </a:rPr>
              <a:t>Τα συστατικά μέρη ενός υπολογιστή θα μπορούσαν να είναι αντικείμενα; </a:t>
            </a:r>
            <a:endParaRPr b="0" lang="el-GR" sz="1800" spc="-1" strike="noStrike">
              <a:latin typeface="Arial"/>
            </a:endParaRPr>
          </a:p>
          <a:p>
            <a:pPr marL="343080" indent="-341640">
              <a:lnSpc>
                <a:spcPct val="100000"/>
              </a:lnSpc>
              <a:spcBef>
                <a:spcPts val="1001"/>
              </a:spcBef>
              <a:buClr>
                <a:srgbClr val="549e39"/>
              </a:buClr>
              <a:buSzPct val="80000"/>
              <a:buFont typeface="Wingdings 3" charset="2"/>
              <a:buChar char=""/>
            </a:pPr>
            <a:r>
              <a:rPr b="0" lang="el-GR" sz="1800" spc="-1" strike="noStrike">
                <a:solidFill>
                  <a:srgbClr val="404040"/>
                </a:solidFill>
                <a:latin typeface="Century Gothic"/>
                <a:ea typeface="DejaVu Sans"/>
              </a:rPr>
              <a:t>Περιμένουμε τις δικές σας ιδέες!</a:t>
            </a:r>
            <a:endParaRPr b="0" lang="el-GR" sz="1800" spc="-1" strike="noStrike">
              <a:latin typeface="Arial"/>
            </a:endParaRPr>
          </a:p>
          <a:p>
            <a:pPr>
              <a:lnSpc>
                <a:spcPct val="100000"/>
              </a:lnSpc>
              <a:spcBef>
                <a:spcPts val="1001"/>
              </a:spcBef>
            </a:pPr>
            <a:endParaRPr b="0" lang="el-GR" sz="1800" spc="-1" strike="noStrike">
              <a:latin typeface="Arial"/>
            </a:endParaRPr>
          </a:p>
        </p:txBody>
      </p:sp>
      <p:sp>
        <p:nvSpPr>
          <p:cNvPr id="315" name="CustomShape 3"/>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DA24213-30AA-4CA4-A074-38EA982BC4BE}"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316" name="CustomShape 4"/>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317" name="CustomShape 5"/>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05DA673F-DCAB-4005-8901-0515589BAB4A}" type="slidenum">
              <a:rPr b="0" lang="el-GR" sz="2800" spc="-1" strike="noStrike">
                <a:solidFill>
                  <a:srgbClr val="ffffff"/>
                </a:solidFill>
                <a:latin typeface="Century Gothic"/>
                <a:ea typeface="DejaVu Sans"/>
              </a:rPr>
              <a:t>16</a:t>
            </a:fld>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E473D25-37FC-454F-9D11-4B14E3EBB793}"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319" name="CustomShape 2"/>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320" name="CustomShape 3"/>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DFA849AC-ABA1-4938-9B78-CCAC90CB6BE7}" type="slidenum">
              <a:rPr b="0" lang="el-GR" sz="2800" spc="-1" strike="noStrike">
                <a:solidFill>
                  <a:srgbClr val="ffffff"/>
                </a:solidFill>
                <a:latin typeface="Century Gothic"/>
                <a:ea typeface="DejaVu Sans"/>
              </a:rPr>
              <a:t>16</a:t>
            </a:fld>
            <a:endParaRPr b="0" lang="el-GR" sz="2800" spc="-1" strike="noStrike">
              <a:latin typeface="Arial"/>
            </a:endParaRPr>
          </a:p>
        </p:txBody>
      </p:sp>
      <p:sp>
        <p:nvSpPr>
          <p:cNvPr id="321" name="CustomShape 4"/>
          <p:cNvSpPr/>
          <p:nvPr/>
        </p:nvSpPr>
        <p:spPr>
          <a:xfrm>
            <a:off x="708480" y="2698920"/>
            <a:ext cx="8759880" cy="7066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7200" spc="-1" strike="noStrike">
                <a:solidFill>
                  <a:srgbClr val="e3ded1"/>
                </a:solidFill>
                <a:latin typeface="Century Gothic"/>
                <a:ea typeface="DejaVu Sans"/>
              </a:rPr>
              <a:t>Ευχαριστώ</a:t>
            </a:r>
            <a:endParaRPr b="0" lang="el-GR" sz="7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34"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7C2514E-3034-4A1F-8B60-F7B892E5E09D}"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35"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36"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5B479BD2-5647-4641-AA20-B0035571E3A0}"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237" name="CustomShape 5"/>
          <p:cNvSpPr/>
          <p:nvPr/>
        </p:nvSpPr>
        <p:spPr>
          <a:xfrm>
            <a:off x="0" y="3434040"/>
            <a:ext cx="12190680" cy="1369440"/>
          </a:xfrm>
          <a:prstGeom prst="rect">
            <a:avLst/>
          </a:prstGeom>
          <a:solidFill>
            <a:srgbClr val="f2f2f2"/>
          </a:solidFill>
          <a:ln>
            <a:noFill/>
          </a:ln>
        </p:spPr>
        <p:style>
          <a:lnRef idx="0"/>
          <a:fillRef idx="0"/>
          <a:effectRef idx="0"/>
          <a:fontRef idx="minor"/>
        </p:style>
        <p:txBody>
          <a:bodyPr lIns="90000" rIns="90000" tIns="45000" bIns="45000">
            <a:spAutoFit/>
          </a:bodyPr>
          <a:p>
            <a:pPr>
              <a:lnSpc>
                <a:spcPct val="100000"/>
              </a:lnSpc>
            </a:pPr>
            <a:r>
              <a:rPr b="1" lang="el-GR" sz="2800" spc="-1" strike="noStrike">
                <a:solidFill>
                  <a:srgbClr val="000000"/>
                </a:solidFill>
                <a:latin typeface="Calibri"/>
                <a:ea typeface="Arial"/>
              </a:rPr>
              <a:t>Πολυμορφισμός</a:t>
            </a:r>
            <a:r>
              <a:rPr b="0" lang="el-GR" sz="2800" spc="-1" strike="noStrike">
                <a:solidFill>
                  <a:srgbClr val="000000"/>
                </a:solidFill>
                <a:latin typeface="Calibri"/>
                <a:ea typeface="Arial"/>
              </a:rPr>
              <a:t> (polymorphism) είναι μια ιδιότητα του αντικειμενοστραφούς προγραμματισμού με την οποία μια λειτουργία μπορεί να υλοποιείται με πολλούς διαφορετικούς τρόπους.</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39"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47834F1-F894-4AE2-926F-6797D2FB397B}"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40"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41"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DE5C4C4D-E6B7-4C2D-9787-8FF13E59C04A}"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grpSp>
        <p:nvGrpSpPr>
          <p:cNvPr id="242" name="Group 5"/>
          <p:cNvGrpSpPr/>
          <p:nvPr/>
        </p:nvGrpSpPr>
        <p:grpSpPr>
          <a:xfrm>
            <a:off x="2320560" y="2454120"/>
            <a:ext cx="7118280" cy="3936240"/>
            <a:chOff x="2320560" y="2454120"/>
            <a:chExt cx="7118280" cy="3936240"/>
          </a:xfrm>
        </p:grpSpPr>
        <p:sp>
          <p:nvSpPr>
            <p:cNvPr id="243" name="CustomShape 6"/>
            <p:cNvSpPr/>
            <p:nvPr/>
          </p:nvSpPr>
          <p:spPr>
            <a:xfrm>
              <a:off x="2320560" y="2454120"/>
              <a:ext cx="6717600" cy="3936240"/>
            </a:xfrm>
            <a:prstGeom prst="hexagon">
              <a:avLst>
                <a:gd name="adj" fmla="val 0"/>
                <a:gd name="vf" fmla="val 115470"/>
              </a:avLst>
            </a:prstGeom>
            <a:blipFill rotWithShape="0">
              <a:blip r:embed="rId1"/>
              <a:stretch>
                <a:fillRect/>
              </a:stretch>
            </a:blipFill>
            <a:ln>
              <a:noFill/>
            </a:ln>
          </p:spPr>
          <p:style>
            <a:lnRef idx="0"/>
            <a:fillRef idx="0"/>
            <a:effectRef idx="0"/>
            <a:fontRef idx="minor"/>
          </p:style>
        </p:sp>
        <p:sp>
          <p:nvSpPr>
            <p:cNvPr id="244" name="CustomShape 7"/>
            <p:cNvSpPr/>
            <p:nvPr/>
          </p:nvSpPr>
          <p:spPr>
            <a:xfrm>
              <a:off x="7778880" y="4816800"/>
              <a:ext cx="1659960" cy="487800"/>
            </a:xfrm>
            <a:prstGeom prst="rect">
              <a:avLst/>
            </a:prstGeom>
            <a:solidFill>
              <a:srgbClr val="ffffff"/>
            </a:solidFill>
            <a:ln w="2556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46"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67193A8-EE2B-49D3-82D0-013F1A6B4242}"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47"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48"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350E6DA9-1B81-4916-B4D2-C2C0E67C1EB5}"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sp>
        <p:nvSpPr>
          <p:cNvPr id="249" name="CustomShape 5"/>
          <p:cNvSpPr/>
          <p:nvPr/>
        </p:nvSpPr>
        <p:spPr>
          <a:xfrm>
            <a:off x="3527640" y="2077560"/>
            <a:ext cx="4494600" cy="4465080"/>
          </a:xfrm>
          <a:prstGeom prst="snip1Rect">
            <a:avLst>
              <a:gd name="adj" fmla="val 27912"/>
            </a:avLst>
          </a:prstGeom>
          <a:blipFill rotWithShape="0">
            <a:blip r:embed="rId1"/>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 (χρήση του κινητού)</a:t>
            </a:r>
            <a:endParaRPr b="0" lang="el-GR" sz="3600" spc="-1" strike="noStrike">
              <a:latin typeface="Arial"/>
            </a:endParaRPr>
          </a:p>
        </p:txBody>
      </p:sp>
      <p:sp>
        <p:nvSpPr>
          <p:cNvPr id="251"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126E373-A935-4AE2-AD51-CE8B4E0386D9}"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52"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53"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6E590D24-324D-4F2F-A9DB-948C6608E0CE}"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pic>
        <p:nvPicPr>
          <p:cNvPr id="254" name="Εικόνα 4" descr=""/>
          <p:cNvPicPr/>
          <p:nvPr/>
        </p:nvPicPr>
        <p:blipFill>
          <a:blip r:embed="rId1"/>
          <a:stretch/>
        </p:blipFill>
        <p:spPr>
          <a:xfrm>
            <a:off x="2823120" y="2476800"/>
            <a:ext cx="6046200" cy="37548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56"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1AEA9BE-CED7-4B32-9E92-0C41E0C4531E}"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57"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58"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BA771428-A0A1-4409-93CF-CFE55F1919E9}"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grpSp>
        <p:nvGrpSpPr>
          <p:cNvPr id="259" name="Group 5"/>
          <p:cNvGrpSpPr/>
          <p:nvPr/>
        </p:nvGrpSpPr>
        <p:grpSpPr>
          <a:xfrm>
            <a:off x="2000520" y="2277000"/>
            <a:ext cx="7313760" cy="4113360"/>
            <a:chOff x="2000520" y="2277000"/>
            <a:chExt cx="7313760" cy="4113360"/>
          </a:xfrm>
        </p:grpSpPr>
        <p:pic>
          <p:nvPicPr>
            <p:cNvPr id="260" name="Εικόνα 7" descr=""/>
            <p:cNvPicPr/>
            <p:nvPr/>
          </p:nvPicPr>
          <p:blipFill>
            <a:blip r:embed="rId1"/>
            <a:stretch/>
          </p:blipFill>
          <p:spPr>
            <a:xfrm>
              <a:off x="2000520" y="2277000"/>
              <a:ext cx="7313760" cy="4113360"/>
            </a:xfrm>
            <a:prstGeom prst="rect">
              <a:avLst/>
            </a:prstGeom>
            <a:ln>
              <a:noFill/>
            </a:ln>
          </p:spPr>
        </p:pic>
        <p:sp>
          <p:nvSpPr>
            <p:cNvPr id="261" name="CustomShape 6"/>
            <p:cNvSpPr/>
            <p:nvPr/>
          </p:nvSpPr>
          <p:spPr>
            <a:xfrm>
              <a:off x="7743600" y="2369880"/>
              <a:ext cx="1492560" cy="694080"/>
            </a:xfrm>
            <a:prstGeom prst="rect">
              <a:avLst/>
            </a:prstGeom>
            <a:solidFill>
              <a:srgbClr val="ffffff"/>
            </a:solidFill>
            <a:ln w="2556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63"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E72D9F4-3120-436C-A762-BF4759BEE728}"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64"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65"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2DA5777F-7754-4C6E-B90A-52EBE6F497E1}"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graphicFrame>
        <p:nvGraphicFramePr>
          <p:cNvPr id="266" name="Table 5"/>
          <p:cNvGraphicFramePr/>
          <p:nvPr/>
        </p:nvGraphicFramePr>
        <p:xfrm>
          <a:off x="806400" y="2707200"/>
          <a:ext cx="10383840" cy="3101760"/>
        </p:xfrm>
        <a:graphic>
          <a:graphicData uri="http://schemas.openxmlformats.org/drawingml/2006/table">
            <a:tbl>
              <a:tblPr/>
              <a:tblGrid>
                <a:gridCol w="4638960"/>
                <a:gridCol w="5745240"/>
              </a:tblGrid>
              <a:tr h="564120">
                <a:tc gridSpan="2">
                  <a:txBody>
                    <a:bodyPr lIns="133920" rIns="133920">
                      <a:noAutofit/>
                    </a:bodyPr>
                    <a:p>
                      <a:pPr marL="457200" algn="ctr">
                        <a:lnSpc>
                          <a:spcPct val="115000"/>
                        </a:lnSpc>
                        <a:spcBef>
                          <a:spcPts val="601"/>
                        </a:spcBef>
                        <a:spcAft>
                          <a:spcPts val="601"/>
                        </a:spcAft>
                      </a:pPr>
                      <a:r>
                        <a:rPr b="1" lang="el-GR" sz="2200" spc="-1" strike="noStrike">
                          <a:solidFill>
                            <a:srgbClr val="ffffff"/>
                          </a:solidFill>
                          <a:latin typeface="Century Gothic"/>
                        </a:rPr>
                        <a:t>Συνάρτηση Πρόσθεση (a, b) ΑΡΧΗ … ΤΕΛΟΣ_ΣΥΝΑΡΤΗΣΗΣ</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38160">
                      <a:solidFill>
                        <a:srgbClr val="ffffff"/>
                      </a:solidFill>
                    </a:lnB>
                    <a:solidFill>
                      <a:srgbClr val="549e39"/>
                    </a:solidFill>
                  </a:tcPr>
                </a:tc>
                <a:tc hMerge="1">
                  <a:tcPr marL="90000" marR="90000">
                    <a:solidFill>
                      <a:srgbClr val="729fcf"/>
                    </a:solidFill>
                  </a:tcPr>
                </a:tc>
              </a:tr>
              <a:tr h="585720">
                <a:tc>
                  <a:txBody>
                    <a:bodyPr lIns="133920" rIns="133920">
                      <a:noAutofit/>
                    </a:bodyPr>
                    <a:p>
                      <a:pPr marL="457200" algn="ctr">
                        <a:lnSpc>
                          <a:spcPct val="115000"/>
                        </a:lnSpc>
                        <a:spcBef>
                          <a:spcPts val="601"/>
                        </a:spcBef>
                        <a:spcAft>
                          <a:spcPts val="601"/>
                        </a:spcAft>
                      </a:pPr>
                      <a:r>
                        <a:rPr b="1" lang="el-GR" sz="2200" spc="-1" strike="noStrike">
                          <a:solidFill>
                            <a:srgbClr val="ffffff"/>
                          </a:solidFill>
                          <a:latin typeface="Century Gothic"/>
                        </a:rPr>
                        <a:t>Είσοδος</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549e39"/>
                    </a:solidFill>
                  </a:tcPr>
                </a:tc>
                <a:tc>
                  <a:txBody>
                    <a:bodyPr lIns="133920" rIns="133920">
                      <a:noAutofit/>
                    </a:bodyPr>
                    <a:p>
                      <a:pPr marL="457200" algn="ctr">
                        <a:lnSpc>
                          <a:spcPct val="115000"/>
                        </a:lnSpc>
                        <a:spcBef>
                          <a:spcPts val="601"/>
                        </a:spcBef>
                        <a:spcAft>
                          <a:spcPts val="601"/>
                        </a:spcAft>
                      </a:pPr>
                      <a:r>
                        <a:rPr b="0" lang="el-GR" sz="2200" spc="-1" strike="noStrike">
                          <a:solidFill>
                            <a:srgbClr val="000000"/>
                          </a:solidFill>
                          <a:latin typeface="Century Gothic"/>
                        </a:rPr>
                        <a:t>Έξοδος</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d0dece"/>
                    </a:solidFill>
                  </a:tcPr>
                </a:tc>
              </a:tr>
              <a:tr h="564120">
                <a:tc>
                  <a:txBody>
                    <a:bodyPr lIns="133920" rIns="133920">
                      <a:noAutofit/>
                    </a:bodyPr>
                    <a:p>
                      <a:pPr marL="457200" algn="ctr">
                        <a:lnSpc>
                          <a:spcPct val="115000"/>
                        </a:lnSpc>
                        <a:spcBef>
                          <a:spcPts val="601"/>
                        </a:spcBef>
                        <a:spcAft>
                          <a:spcPts val="601"/>
                        </a:spcAft>
                      </a:pPr>
                      <a:r>
                        <a:rPr b="1" lang="el-GR" sz="2200" spc="-1" strike="noStrike">
                          <a:solidFill>
                            <a:srgbClr val="ffffff"/>
                          </a:solidFill>
                          <a:latin typeface="Century Gothic"/>
                        </a:rPr>
                        <a:t>Πρόσθεση(20,40)</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549e39"/>
                    </a:solidFill>
                  </a:tcPr>
                </a:tc>
                <a:tc>
                  <a:txBody>
                    <a:bodyPr lIns="133920" rIns="133920">
                      <a:noAutofit/>
                    </a:bodyPr>
                    <a:p>
                      <a:pPr marL="457200" algn="ctr">
                        <a:lnSpc>
                          <a:spcPct val="115000"/>
                        </a:lnSpc>
                        <a:spcBef>
                          <a:spcPts val="601"/>
                        </a:spcBef>
                        <a:spcAft>
                          <a:spcPts val="601"/>
                        </a:spcAft>
                      </a:pPr>
                      <a:r>
                        <a:rPr b="0" lang="el-GR" sz="2200" spc="-1" strike="noStrike">
                          <a:solidFill>
                            <a:srgbClr val="000000"/>
                          </a:solidFill>
                          <a:latin typeface="Century Gothic"/>
                        </a:rPr>
                        <a:t>60</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e9efe8"/>
                    </a:solidFill>
                  </a:tcPr>
                </a:tc>
              </a:tr>
              <a:tr h="564120">
                <a:tc>
                  <a:txBody>
                    <a:bodyPr lIns="133920" rIns="133920">
                      <a:noAutofit/>
                    </a:bodyPr>
                    <a:p>
                      <a:pPr marL="457200" algn="ctr">
                        <a:lnSpc>
                          <a:spcPct val="115000"/>
                        </a:lnSpc>
                        <a:spcBef>
                          <a:spcPts val="601"/>
                        </a:spcBef>
                        <a:spcAft>
                          <a:spcPts val="601"/>
                        </a:spcAft>
                      </a:pPr>
                      <a:r>
                        <a:rPr b="1" lang="el-GR" sz="2200" spc="-1" strike="noStrike">
                          <a:solidFill>
                            <a:srgbClr val="ffffff"/>
                          </a:solidFill>
                          <a:latin typeface="Century Gothic"/>
                        </a:rPr>
                        <a:t>Πρόσθεση(«Γεια », «σας!»)</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549e39"/>
                    </a:solidFill>
                  </a:tcPr>
                </a:tc>
                <a:tc>
                  <a:txBody>
                    <a:bodyPr lIns="133920" rIns="133920">
                      <a:noAutofit/>
                    </a:bodyPr>
                    <a:p>
                      <a:pPr marL="457200" algn="ctr">
                        <a:lnSpc>
                          <a:spcPct val="115000"/>
                        </a:lnSpc>
                        <a:spcBef>
                          <a:spcPts val="601"/>
                        </a:spcBef>
                        <a:spcAft>
                          <a:spcPts val="601"/>
                        </a:spcAft>
                      </a:pPr>
                      <a:r>
                        <a:rPr b="0" lang="el-GR" sz="2200" spc="-1" strike="noStrike">
                          <a:solidFill>
                            <a:srgbClr val="000000"/>
                          </a:solidFill>
                          <a:latin typeface="Century Gothic"/>
                        </a:rPr>
                        <a:t>«Γεια σας!»</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d0dece"/>
                    </a:solidFill>
                  </a:tcPr>
                </a:tc>
              </a:tr>
              <a:tr h="824040">
                <a:tc>
                  <a:txBody>
                    <a:bodyPr lIns="133920" rIns="133920">
                      <a:noAutofit/>
                    </a:bodyPr>
                    <a:p>
                      <a:pPr marL="457200" algn="ctr">
                        <a:lnSpc>
                          <a:spcPct val="115000"/>
                        </a:lnSpc>
                        <a:spcBef>
                          <a:spcPts val="601"/>
                        </a:spcBef>
                        <a:spcAft>
                          <a:spcPts val="601"/>
                        </a:spcAft>
                      </a:pPr>
                      <a:r>
                        <a:rPr b="1" lang="el-GR" sz="2200" spc="-1" strike="noStrike">
                          <a:solidFill>
                            <a:srgbClr val="ffffff"/>
                          </a:solidFill>
                          <a:latin typeface="Century Gothic"/>
                        </a:rPr>
                        <a:t>Πρόσθεση(«Καλώς ήρθες », 2019)</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549e39"/>
                    </a:solidFill>
                  </a:tcPr>
                </a:tc>
                <a:tc>
                  <a:txBody>
                    <a:bodyPr lIns="133920" rIns="133920">
                      <a:noAutofit/>
                    </a:bodyPr>
                    <a:p>
                      <a:pPr marL="457200" algn="ctr">
                        <a:lnSpc>
                          <a:spcPct val="115000"/>
                        </a:lnSpc>
                        <a:spcBef>
                          <a:spcPts val="601"/>
                        </a:spcBef>
                        <a:spcAft>
                          <a:spcPts val="601"/>
                        </a:spcAft>
                      </a:pPr>
                      <a:r>
                        <a:rPr b="0" lang="el-GR" sz="2200" spc="-1" strike="noStrike">
                          <a:solidFill>
                            <a:srgbClr val="000000"/>
                          </a:solidFill>
                          <a:latin typeface="Century Gothic"/>
                        </a:rPr>
                        <a:t>«Καλώς ήρθες 2019»</a:t>
                      </a:r>
                      <a:endParaRPr b="0" lang="el-GR" sz="2200" spc="-1" strike="noStrike">
                        <a:latin typeface="Arial"/>
                      </a:endParaRPr>
                    </a:p>
                  </a:txBody>
                  <a:tcPr marL="133920" marR="133920">
                    <a:lnL w="12240">
                      <a:solidFill>
                        <a:srgbClr val="ffffff"/>
                      </a:solidFill>
                    </a:lnL>
                    <a:lnR w="12240">
                      <a:solidFill>
                        <a:srgbClr val="ffffff"/>
                      </a:solidFill>
                    </a:lnR>
                    <a:lnT w="12240">
                      <a:solidFill>
                        <a:srgbClr val="ffffff"/>
                      </a:solidFill>
                    </a:lnT>
                    <a:lnB w="12240">
                      <a:solidFill>
                        <a:srgbClr val="ffffff"/>
                      </a:solidFill>
                    </a:lnB>
                    <a:solidFill>
                      <a:srgbClr val="e9efe8"/>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68"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48B0BB5-A152-46CD-B5D5-F1E71A04F07B}"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69"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70"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6DC91216-338D-4045-B245-B9C5A336BB9B}"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pic>
        <p:nvPicPr>
          <p:cNvPr id="271" name="Εικόνα 4" descr=""/>
          <p:cNvPicPr/>
          <p:nvPr/>
        </p:nvPicPr>
        <p:blipFill>
          <a:blip r:embed="rId1"/>
          <a:srcRect l="0" t="0" r="0" b="29711"/>
          <a:stretch/>
        </p:blipFill>
        <p:spPr>
          <a:xfrm>
            <a:off x="723960" y="2446920"/>
            <a:ext cx="5151960" cy="3943440"/>
          </a:xfrm>
          <a:prstGeom prst="rect">
            <a:avLst/>
          </a:prstGeom>
          <a:ln>
            <a:noFill/>
          </a:ln>
        </p:spPr>
      </p:pic>
      <p:pic>
        <p:nvPicPr>
          <p:cNvPr id="272" name="Εικόνα 9" descr=""/>
          <p:cNvPicPr/>
          <p:nvPr/>
        </p:nvPicPr>
        <p:blipFill>
          <a:blip r:embed="rId2"/>
          <a:srcRect l="0" t="72694" r="0" b="0"/>
          <a:stretch/>
        </p:blipFill>
        <p:spPr>
          <a:xfrm>
            <a:off x="5877360" y="2988000"/>
            <a:ext cx="6313320" cy="18788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1154880" y="973800"/>
            <a:ext cx="8759880" cy="70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l-GR" sz="3600" spc="-1" strike="noStrike">
                <a:solidFill>
                  <a:srgbClr val="e3ded1"/>
                </a:solidFill>
                <a:latin typeface="Century Gothic"/>
                <a:ea typeface="DejaVu Sans"/>
              </a:rPr>
              <a:t>Πολυμορφισμός</a:t>
            </a:r>
            <a:endParaRPr b="0" lang="el-GR" sz="3600" spc="-1" strike="noStrike">
              <a:latin typeface="Arial"/>
            </a:endParaRPr>
          </a:p>
        </p:txBody>
      </p:sp>
      <p:sp>
        <p:nvSpPr>
          <p:cNvPr id="274" name="CustomShape 2"/>
          <p:cNvSpPr/>
          <p:nvPr/>
        </p:nvSpPr>
        <p:spPr>
          <a:xfrm>
            <a:off x="10653120" y="6391800"/>
            <a:ext cx="989280" cy="3034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71247F6-95CA-4256-9D39-369B810200AE}" type="datetime1">
              <a:rPr b="1" lang="el-GR" sz="1000" spc="-1" strike="noStrike">
                <a:solidFill>
                  <a:srgbClr val="549e39"/>
                </a:solidFill>
                <a:latin typeface="Century Gothic"/>
                <a:ea typeface="DejaVu Sans"/>
              </a:rPr>
              <a:t>08/03/2020</a:t>
            </a:fld>
            <a:endParaRPr b="0" lang="el-GR" sz="1000" spc="-1" strike="noStrike">
              <a:latin typeface="Arial"/>
            </a:endParaRPr>
          </a:p>
        </p:txBody>
      </p:sp>
      <p:sp>
        <p:nvSpPr>
          <p:cNvPr id="275" name="CustomShape 3"/>
          <p:cNvSpPr/>
          <p:nvPr/>
        </p:nvSpPr>
        <p:spPr>
          <a:xfrm>
            <a:off x="561240" y="6391800"/>
            <a:ext cx="3858480" cy="303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l-GR" sz="1000" spc="-1" strike="noStrike">
                <a:solidFill>
                  <a:srgbClr val="549e39"/>
                </a:solidFill>
                <a:latin typeface="Century Gothic"/>
                <a:ea typeface="DejaVu Sans"/>
              </a:rPr>
              <a:t>OOD</a:t>
            </a:r>
            <a:endParaRPr b="0" lang="el-GR" sz="1000" spc="-1" strike="noStrike">
              <a:latin typeface="Arial"/>
            </a:endParaRPr>
          </a:p>
        </p:txBody>
      </p:sp>
      <p:sp>
        <p:nvSpPr>
          <p:cNvPr id="276" name="CustomShape 4"/>
          <p:cNvSpPr/>
          <p:nvPr/>
        </p:nvSpPr>
        <p:spPr>
          <a:xfrm>
            <a:off x="10352520" y="295560"/>
            <a:ext cx="836640" cy="7660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fld id="{1697DA9E-3CBF-49AA-84E3-80421E3A55E7}" type="slidenum">
              <a:rPr b="0" lang="el-GR" sz="2800" spc="-1" strike="noStrike">
                <a:solidFill>
                  <a:srgbClr val="ffffff"/>
                </a:solidFill>
                <a:latin typeface="Century Gothic"/>
                <a:ea typeface="DejaVu Sans"/>
              </a:rPr>
              <a:t>&lt;αριθμός&gt;</a:t>
            </a:fld>
            <a:endParaRPr b="0" lang="el-GR" sz="2800" spc="-1" strike="noStrike">
              <a:latin typeface="Arial"/>
            </a:endParaRPr>
          </a:p>
        </p:txBody>
      </p:sp>
      <p:pic>
        <p:nvPicPr>
          <p:cNvPr id="277" name="Εικόνα 7" descr=""/>
          <p:cNvPicPr/>
          <p:nvPr/>
        </p:nvPicPr>
        <p:blipFill>
          <a:blip r:embed="rId1"/>
          <a:stretch/>
        </p:blipFill>
        <p:spPr>
          <a:xfrm>
            <a:off x="3245040" y="2377800"/>
            <a:ext cx="4290480" cy="4164840"/>
          </a:xfrm>
          <a:prstGeom prst="rect">
            <a:avLst/>
          </a:prstGeom>
          <a:ln>
            <a:noFill/>
          </a:ln>
        </p:spPr>
      </p:pic>
      <p:sp>
        <p:nvSpPr>
          <p:cNvPr id="278" name="CustomShape 5"/>
          <p:cNvSpPr/>
          <p:nvPr/>
        </p:nvSpPr>
        <p:spPr>
          <a:xfrm>
            <a:off x="5512320" y="3245400"/>
            <a:ext cx="12190680" cy="36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4508</TotalTime>
  <Application>LibreOffice/6.3.4.2$Windows_x86 LibreOffice_project/60da17e045e08f1793c57c00ba83cdfce946d0aa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2019-09-09T10:02:26Z</dcterms:created>
  <dc:creator>sofia sofia</dc:creator>
  <dc:description/>
  <dc:language>el-GR</dc:language>
  <cp:lastModifiedBy/>
  <cp:lastPrinted>2019-09-28T05:11:46Z</cp:lastPrinted>
  <dcterms:modified xsi:type="dcterms:W3CDTF">2020-03-08T23:27:00Z</dcterms:modified>
  <cp:revision>168</cp:revision>
  <dc:subject/>
  <dc:title>Παρουσίαση του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5</vt:i4>
  </property>
  <property fmtid="{D5CDD505-2E9C-101B-9397-08002B2CF9AE}" pid="8" name="PresentationFormat">
    <vt:lpwstr>Ευρεία οθόνη</vt:lpwstr>
  </property>
  <property fmtid="{D5CDD505-2E9C-101B-9397-08002B2CF9AE}" pid="9" name="ScaleCrop">
    <vt:bool>0</vt:bool>
  </property>
  <property fmtid="{D5CDD505-2E9C-101B-9397-08002B2CF9AE}" pid="10" name="ShareDoc">
    <vt:bool>0</vt:bool>
  </property>
  <property fmtid="{D5CDD505-2E9C-101B-9397-08002B2CF9AE}" pid="11" name="Slides">
    <vt:i4>64</vt:i4>
  </property>
</Properties>
</file>