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27" r:id="rId30"/>
    <p:sldId id="317" r:id="rId31"/>
    <p:sldId id="318" r:id="rId32"/>
    <p:sldId id="319" r:id="rId33"/>
    <p:sldId id="320" r:id="rId34"/>
    <p:sldId id="321" r:id="rId35"/>
    <p:sldId id="322" r:id="rId36"/>
    <p:sldId id="323" r:id="rId37"/>
    <p:sldId id="324" r:id="rId38"/>
    <p:sldId id="325" r:id="rId39"/>
    <p:sldId id="326" r:id="rId40"/>
    <p:sldId id="272" r:id="rId41"/>
    <p:sldId id="257" r:id="rId42"/>
    <p:sldId id="258" r:id="rId43"/>
    <p:sldId id="265" r:id="rId44"/>
    <p:sldId id="259" r:id="rId45"/>
    <p:sldId id="266" r:id="rId46"/>
    <p:sldId id="260" r:id="rId47"/>
    <p:sldId id="267" r:id="rId48"/>
    <p:sldId id="261" r:id="rId49"/>
    <p:sldId id="268" r:id="rId50"/>
    <p:sldId id="262" r:id="rId51"/>
    <p:sldId id="269" r:id="rId52"/>
    <p:sldId id="263" r:id="rId53"/>
    <p:sldId id="270" r:id="rId54"/>
    <p:sldId id="264" r:id="rId55"/>
    <p:sldId id="271" r:id="rId56"/>
    <p:sldId id="273" r:id="rId57"/>
    <p:sldId id="275" r:id="rId58"/>
    <p:sldId id="276" r:id="rId59"/>
    <p:sldId id="277" r:id="rId60"/>
    <p:sldId id="278" r:id="rId61"/>
    <p:sldId id="279" r:id="rId62"/>
    <p:sldId id="280" r:id="rId63"/>
    <p:sldId id="281" r:id="rId64"/>
    <p:sldId id="282" r:id="rId65"/>
    <p:sldId id="283" r:id="rId66"/>
    <p:sldId id="284" r:id="rId67"/>
    <p:sldId id="285" r:id="rId68"/>
    <p:sldId id="286" r:id="rId69"/>
    <p:sldId id="287" r:id="rId70"/>
    <p:sldId id="288" r:id="rId71"/>
    <p:sldId id="289" r:id="rId7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EF2CEC-881E-448B-A342-FC01FDB2BE8C}" v="26" dt="2019-10-15T11:51:43.9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79"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Απόστολος Μαβίδης" userId="821407ec1c7e8c9c" providerId="LiveId" clId="{D9EF2CEC-881E-448B-A342-FC01FDB2BE8C}"/>
    <pc:docChg chg="modSld modMainMaster">
      <pc:chgData name="Απόστολος Μαβίδης" userId="821407ec1c7e8c9c" providerId="LiveId" clId="{D9EF2CEC-881E-448B-A342-FC01FDB2BE8C}" dt="2019-10-15T11:51:43.941" v="25"/>
      <pc:docMkLst>
        <pc:docMk/>
      </pc:docMkLst>
      <pc:sldChg chg="modTransition">
        <pc:chgData name="Απόστολος Μαβίδης" userId="821407ec1c7e8c9c" providerId="LiveId" clId="{D9EF2CEC-881E-448B-A342-FC01FDB2BE8C}" dt="2019-10-15T11:51:43.941" v="25"/>
        <pc:sldMkLst>
          <pc:docMk/>
          <pc:sldMk cId="3844766010" sldId="256"/>
        </pc:sldMkLst>
      </pc:sldChg>
      <pc:sldChg chg="modTransition">
        <pc:chgData name="Απόστολος Μαβίδης" userId="821407ec1c7e8c9c" providerId="LiveId" clId="{D9EF2CEC-881E-448B-A342-FC01FDB2BE8C}" dt="2019-10-15T11:51:43.941" v="25"/>
        <pc:sldMkLst>
          <pc:docMk/>
          <pc:sldMk cId="1611855057" sldId="257"/>
        </pc:sldMkLst>
      </pc:sldChg>
      <pc:sldChg chg="modTransition">
        <pc:chgData name="Απόστολος Μαβίδης" userId="821407ec1c7e8c9c" providerId="LiveId" clId="{D9EF2CEC-881E-448B-A342-FC01FDB2BE8C}" dt="2019-10-15T11:51:43.941" v="25"/>
        <pc:sldMkLst>
          <pc:docMk/>
          <pc:sldMk cId="403719334" sldId="258"/>
        </pc:sldMkLst>
      </pc:sldChg>
      <pc:sldChg chg="modTransition">
        <pc:chgData name="Απόστολος Μαβίδης" userId="821407ec1c7e8c9c" providerId="LiveId" clId="{D9EF2CEC-881E-448B-A342-FC01FDB2BE8C}" dt="2019-10-15T11:51:43.941" v="25"/>
        <pc:sldMkLst>
          <pc:docMk/>
          <pc:sldMk cId="2080135413" sldId="259"/>
        </pc:sldMkLst>
      </pc:sldChg>
      <pc:sldChg chg="modTransition">
        <pc:chgData name="Απόστολος Μαβίδης" userId="821407ec1c7e8c9c" providerId="LiveId" clId="{D9EF2CEC-881E-448B-A342-FC01FDB2BE8C}" dt="2019-10-15T11:51:43.941" v="25"/>
        <pc:sldMkLst>
          <pc:docMk/>
          <pc:sldMk cId="3605094744" sldId="260"/>
        </pc:sldMkLst>
      </pc:sldChg>
      <pc:sldChg chg="modTransition">
        <pc:chgData name="Απόστολος Μαβίδης" userId="821407ec1c7e8c9c" providerId="LiveId" clId="{D9EF2CEC-881E-448B-A342-FC01FDB2BE8C}" dt="2019-10-15T11:51:43.941" v="25"/>
        <pc:sldMkLst>
          <pc:docMk/>
          <pc:sldMk cId="2088053854" sldId="261"/>
        </pc:sldMkLst>
      </pc:sldChg>
      <pc:sldChg chg="modTransition">
        <pc:chgData name="Απόστολος Μαβίδης" userId="821407ec1c7e8c9c" providerId="LiveId" clId="{D9EF2CEC-881E-448B-A342-FC01FDB2BE8C}" dt="2019-10-15T11:51:43.941" v="25"/>
        <pc:sldMkLst>
          <pc:docMk/>
          <pc:sldMk cId="1159963416" sldId="262"/>
        </pc:sldMkLst>
      </pc:sldChg>
      <pc:sldChg chg="modTransition">
        <pc:chgData name="Απόστολος Μαβίδης" userId="821407ec1c7e8c9c" providerId="LiveId" clId="{D9EF2CEC-881E-448B-A342-FC01FDB2BE8C}" dt="2019-10-15T11:51:43.941" v="25"/>
        <pc:sldMkLst>
          <pc:docMk/>
          <pc:sldMk cId="3062817511" sldId="263"/>
        </pc:sldMkLst>
      </pc:sldChg>
      <pc:sldChg chg="modTransition">
        <pc:chgData name="Απόστολος Μαβίδης" userId="821407ec1c7e8c9c" providerId="LiveId" clId="{D9EF2CEC-881E-448B-A342-FC01FDB2BE8C}" dt="2019-10-15T11:51:43.941" v="25"/>
        <pc:sldMkLst>
          <pc:docMk/>
          <pc:sldMk cId="832715474" sldId="264"/>
        </pc:sldMkLst>
      </pc:sldChg>
      <pc:sldChg chg="modTransition">
        <pc:chgData name="Απόστολος Μαβίδης" userId="821407ec1c7e8c9c" providerId="LiveId" clId="{D9EF2CEC-881E-448B-A342-FC01FDB2BE8C}" dt="2019-10-15T11:51:43.941" v="25"/>
        <pc:sldMkLst>
          <pc:docMk/>
          <pc:sldMk cId="1158660461" sldId="265"/>
        </pc:sldMkLst>
      </pc:sldChg>
      <pc:sldChg chg="modTransition">
        <pc:chgData name="Απόστολος Μαβίδης" userId="821407ec1c7e8c9c" providerId="LiveId" clId="{D9EF2CEC-881E-448B-A342-FC01FDB2BE8C}" dt="2019-10-15T11:51:43.941" v="25"/>
        <pc:sldMkLst>
          <pc:docMk/>
          <pc:sldMk cId="1038973770" sldId="266"/>
        </pc:sldMkLst>
      </pc:sldChg>
      <pc:sldChg chg="modTransition">
        <pc:chgData name="Απόστολος Μαβίδης" userId="821407ec1c7e8c9c" providerId="LiveId" clId="{D9EF2CEC-881E-448B-A342-FC01FDB2BE8C}" dt="2019-10-15T11:51:43.941" v="25"/>
        <pc:sldMkLst>
          <pc:docMk/>
          <pc:sldMk cId="2054709501" sldId="267"/>
        </pc:sldMkLst>
      </pc:sldChg>
      <pc:sldChg chg="modTransition">
        <pc:chgData name="Απόστολος Μαβίδης" userId="821407ec1c7e8c9c" providerId="LiveId" clId="{D9EF2CEC-881E-448B-A342-FC01FDB2BE8C}" dt="2019-10-15T11:51:43.941" v="25"/>
        <pc:sldMkLst>
          <pc:docMk/>
          <pc:sldMk cId="3463449878" sldId="268"/>
        </pc:sldMkLst>
      </pc:sldChg>
      <pc:sldChg chg="modTransition">
        <pc:chgData name="Απόστολος Μαβίδης" userId="821407ec1c7e8c9c" providerId="LiveId" clId="{D9EF2CEC-881E-448B-A342-FC01FDB2BE8C}" dt="2019-10-15T11:51:43.941" v="25"/>
        <pc:sldMkLst>
          <pc:docMk/>
          <pc:sldMk cId="3242143927" sldId="269"/>
        </pc:sldMkLst>
      </pc:sldChg>
      <pc:sldChg chg="modTransition">
        <pc:chgData name="Απόστολος Μαβίδης" userId="821407ec1c7e8c9c" providerId="LiveId" clId="{D9EF2CEC-881E-448B-A342-FC01FDB2BE8C}" dt="2019-10-15T11:51:43.941" v="25"/>
        <pc:sldMkLst>
          <pc:docMk/>
          <pc:sldMk cId="3076623371" sldId="270"/>
        </pc:sldMkLst>
      </pc:sldChg>
      <pc:sldChg chg="modTransition">
        <pc:chgData name="Απόστολος Μαβίδης" userId="821407ec1c7e8c9c" providerId="LiveId" clId="{D9EF2CEC-881E-448B-A342-FC01FDB2BE8C}" dt="2019-10-15T11:51:43.941" v="25"/>
        <pc:sldMkLst>
          <pc:docMk/>
          <pc:sldMk cId="3886696013" sldId="271"/>
        </pc:sldMkLst>
      </pc:sldChg>
      <pc:sldMasterChg chg="modTransition modSldLayout">
        <pc:chgData name="Απόστολος Μαβίδης" userId="821407ec1c7e8c9c" providerId="LiveId" clId="{D9EF2CEC-881E-448B-A342-FC01FDB2BE8C}" dt="2019-10-15T11:51:43.941" v="25"/>
        <pc:sldMasterMkLst>
          <pc:docMk/>
          <pc:sldMasterMk cId="1425619361" sldId="2147483701"/>
        </pc:sldMasterMkLst>
        <pc:sldLayoutChg chg="modTransition">
          <pc:chgData name="Απόστολος Μαβίδης" userId="821407ec1c7e8c9c" providerId="LiveId" clId="{D9EF2CEC-881E-448B-A342-FC01FDB2BE8C}" dt="2019-10-15T11:51:43.941" v="25"/>
          <pc:sldLayoutMkLst>
            <pc:docMk/>
            <pc:sldMasterMk cId="1425619361" sldId="2147483701"/>
            <pc:sldLayoutMk cId="850982781" sldId="2147483702"/>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2425312174" sldId="2147483703"/>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2716042035" sldId="2147483704"/>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3378665860" sldId="2147483705"/>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761973033" sldId="2147483706"/>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2520364182" sldId="2147483707"/>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1650870331" sldId="2147483708"/>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3827164092" sldId="2147483709"/>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3122498908" sldId="2147483710"/>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3714516936" sldId="2147483711"/>
          </pc:sldLayoutMkLst>
        </pc:sldLayoutChg>
        <pc:sldLayoutChg chg="modTransition">
          <pc:chgData name="Απόστολος Μαβίδης" userId="821407ec1c7e8c9c" providerId="LiveId" clId="{D9EF2CEC-881E-448B-A342-FC01FDB2BE8C}" dt="2019-10-15T11:51:43.941" v="25"/>
          <pc:sldLayoutMkLst>
            <pc:docMk/>
            <pc:sldMasterMk cId="1425619361" sldId="2147483701"/>
            <pc:sldLayoutMk cId="1066224042" sldId="2147483712"/>
          </pc:sldLayoutMkLst>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1C37467-9931-4AE4-BC23-1B546477F53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95950813-F348-4181-9F76-408C4513BA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ACD5B3A8-DED5-4F66-A4C3-0C403F628C27}"/>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5" name="Θέση υποσέλιδου 4">
            <a:extLst>
              <a:ext uri="{FF2B5EF4-FFF2-40B4-BE49-F238E27FC236}">
                <a16:creationId xmlns:a16="http://schemas.microsoft.com/office/drawing/2014/main" xmlns="" id="{52C966FF-6193-41F4-9513-ACC49A0F8B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8F12EBAC-982C-4C1C-991F-D1CBCE7F1DB3}"/>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8509827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44D931B-794A-4B4F-A281-C5463300B1A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5DF75D46-68C2-4988-AC22-7E04689E6E6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6503FF67-4927-412F-AEC2-0807644BCD14}"/>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5" name="Θέση υποσέλιδου 4">
            <a:extLst>
              <a:ext uri="{FF2B5EF4-FFF2-40B4-BE49-F238E27FC236}">
                <a16:creationId xmlns:a16="http://schemas.microsoft.com/office/drawing/2014/main" xmlns="" id="{47CEFEB7-0C87-466D-BB2C-99A27B9063F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D806A479-2EC9-47EC-AA98-064C1E992236}"/>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37145169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262A2007-4708-459A-B906-15952D0E979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29E88C2F-3153-4DC7-9842-7E9D744C868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0FF87FB6-5275-4CED-957C-2AF755B019D1}"/>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5" name="Θέση υποσέλιδου 4">
            <a:extLst>
              <a:ext uri="{FF2B5EF4-FFF2-40B4-BE49-F238E27FC236}">
                <a16:creationId xmlns:a16="http://schemas.microsoft.com/office/drawing/2014/main" xmlns="" id="{C527513C-00AE-45CC-8352-E9035A0B17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D65B5FFD-29F3-4B31-8B62-C57893574232}"/>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10662240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0D97393-AFD1-4CFF-9631-81C5C18A51D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7FACC501-3860-49E9-BE10-733DBC3433E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4C00C1E1-0CC8-4A8A-B0A1-30E3CBD34DA2}"/>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5" name="Θέση υποσέλιδου 4">
            <a:extLst>
              <a:ext uri="{FF2B5EF4-FFF2-40B4-BE49-F238E27FC236}">
                <a16:creationId xmlns:a16="http://schemas.microsoft.com/office/drawing/2014/main" xmlns="" id="{C8364F3D-C27E-4631-AE4E-9C2A7C52340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51FCEF6-729C-4F34-8B13-C6FE9625B351}"/>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24253121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A791192-3DD5-42B9-A1BD-FEFD58813DB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62D95F07-6C76-4E2B-82CB-0213427DA6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702D265E-0CC2-487E-B6EF-BE068C223CAA}"/>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5" name="Θέση υποσέλιδου 4">
            <a:extLst>
              <a:ext uri="{FF2B5EF4-FFF2-40B4-BE49-F238E27FC236}">
                <a16:creationId xmlns:a16="http://schemas.microsoft.com/office/drawing/2014/main" xmlns="" id="{BFEA0FDF-929B-4375-81EF-8A690945FD9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05A31E6F-B453-47AC-81B5-37B05D4A012B}"/>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27160420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D6A3E3C-6576-4D0E-80BA-7B7875BEC52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E7D3A614-60D8-4635-AEC7-112B3DD0BE7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xmlns="" id="{7071C670-4221-4D25-9DE1-6A31E714271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xmlns="" id="{E406DB3E-4FF1-4D2D-B940-44F7254CCB15}"/>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6" name="Θέση υποσέλιδου 5">
            <a:extLst>
              <a:ext uri="{FF2B5EF4-FFF2-40B4-BE49-F238E27FC236}">
                <a16:creationId xmlns:a16="http://schemas.microsoft.com/office/drawing/2014/main" xmlns="" id="{76ACAF20-54BC-46DA-9215-0F78E7450B3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3F2D28B9-66D8-4B1C-A2D1-83C4B30DEA98}"/>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33786658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C82EE09-3E9F-4085-9423-EC36D11E3DD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EDACE7BB-E1E1-43B8-AFE8-983AE08D65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C5EC2875-DE7E-44B1-A3BB-C311FF5F4FE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xmlns="" id="{B3600A6C-574D-4E35-BE01-39148EA534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2C1175BA-D058-4C4E-A254-404753B9AB3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xmlns="" id="{145CE9A5-5820-4FB2-A123-E5A7EEEEFE92}"/>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8" name="Θέση υποσέλιδου 7">
            <a:extLst>
              <a:ext uri="{FF2B5EF4-FFF2-40B4-BE49-F238E27FC236}">
                <a16:creationId xmlns:a16="http://schemas.microsoft.com/office/drawing/2014/main" xmlns="" id="{ADC25D59-3AAD-4728-AC44-4259437AFC3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A921DF59-5BDB-4683-B331-3E08102B340A}"/>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7619730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28DC934-E2E6-45B4-AB87-74797E978BD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0B901279-8375-4D3C-AB95-C9ED70D41F44}"/>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4" name="Θέση υποσέλιδου 3">
            <a:extLst>
              <a:ext uri="{FF2B5EF4-FFF2-40B4-BE49-F238E27FC236}">
                <a16:creationId xmlns:a16="http://schemas.microsoft.com/office/drawing/2014/main" xmlns="" id="{595005EE-1252-404C-93DF-7D2C6AA42AF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DE72FD4F-94E5-4752-B403-FBA77EC68A4C}"/>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25203641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49931269-88AD-41FD-A890-05C32A7118FB}"/>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3" name="Θέση υποσέλιδου 2">
            <a:extLst>
              <a:ext uri="{FF2B5EF4-FFF2-40B4-BE49-F238E27FC236}">
                <a16:creationId xmlns:a16="http://schemas.microsoft.com/office/drawing/2014/main" xmlns="" id="{2D3268FB-90B9-4199-B81A-76FF9AC1D9B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06C59035-3FFD-410E-A544-119A47931431}"/>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16508703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E59920D-FBE3-4E29-833D-8FC61226DB0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47FAEBE3-F1FC-4F44-848E-C47A11ADAC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xmlns="" id="{ECB1B039-4C7F-425D-9427-A34990F261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2F706C7E-93F3-49C6-A331-275D0166AB82}"/>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6" name="Θέση υποσέλιδου 5">
            <a:extLst>
              <a:ext uri="{FF2B5EF4-FFF2-40B4-BE49-F238E27FC236}">
                <a16:creationId xmlns:a16="http://schemas.microsoft.com/office/drawing/2014/main" xmlns="" id="{579866E2-0A72-4F46-B430-B6B4062D34F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97F05FB0-513C-4197-BA13-15079C84945D}"/>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38271640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B5F5A14-7B87-400B-A078-171A6970C10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AED4B6BD-ABDF-455F-86B4-E5A96DE174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4893EDBA-AD69-4379-AFFE-70DF78E74E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D74D484B-A9C5-491F-AB7F-B4BE72FBEE75}"/>
              </a:ext>
            </a:extLst>
          </p:cNvPr>
          <p:cNvSpPr>
            <a:spLocks noGrp="1"/>
          </p:cNvSpPr>
          <p:nvPr>
            <p:ph type="dt" sz="half" idx="10"/>
          </p:nvPr>
        </p:nvSpPr>
        <p:spPr/>
        <p:txBody>
          <a:bodyPr/>
          <a:lstStyle/>
          <a:p>
            <a:fld id="{3A86FC12-1051-4E3B-B43B-363BC170FBC1}" type="datetimeFigureOut">
              <a:rPr lang="el-GR" smtClean="0"/>
              <a:t>25/10/2019</a:t>
            </a:fld>
            <a:endParaRPr lang="el-GR"/>
          </a:p>
        </p:txBody>
      </p:sp>
      <p:sp>
        <p:nvSpPr>
          <p:cNvPr id="6" name="Θέση υποσέλιδου 5">
            <a:extLst>
              <a:ext uri="{FF2B5EF4-FFF2-40B4-BE49-F238E27FC236}">
                <a16:creationId xmlns:a16="http://schemas.microsoft.com/office/drawing/2014/main" xmlns="" id="{825A88A8-3DAF-4B28-AB02-91FCF3923D4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05DBAB1E-2E3F-4709-8670-46137C13B71E}"/>
              </a:ext>
            </a:extLst>
          </p:cNvPr>
          <p:cNvSpPr>
            <a:spLocks noGrp="1"/>
          </p:cNvSpPr>
          <p:nvPr>
            <p:ph type="sldNum" sz="quarter" idx="12"/>
          </p:nvPr>
        </p:nvSpPr>
        <p:spPr/>
        <p:txBody>
          <a:bodyPr/>
          <a:lstStyle/>
          <a:p>
            <a:fld id="{1A4AA77A-4AD6-476C-B507-6B16794E83C8}" type="slidenum">
              <a:rPr lang="el-GR" smtClean="0"/>
              <a:t>‹#›</a:t>
            </a:fld>
            <a:endParaRPr lang="el-GR"/>
          </a:p>
        </p:txBody>
      </p:sp>
    </p:spTree>
    <p:extLst>
      <p:ext uri="{BB962C8B-B14F-4D97-AF65-F5344CB8AC3E}">
        <p14:creationId xmlns:p14="http://schemas.microsoft.com/office/powerpoint/2010/main" val="31224989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5A97CFCE-1453-4390-A0DE-950B23317A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37E4DFC7-B10A-4F0B-8D52-41BFEE8389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0C6321A4-298B-4E4C-BD5D-68F28C90CF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6FC12-1051-4E3B-B43B-363BC170FBC1}" type="datetimeFigureOut">
              <a:rPr lang="el-GR" smtClean="0"/>
              <a:t>25/10/2019</a:t>
            </a:fld>
            <a:endParaRPr lang="el-GR"/>
          </a:p>
        </p:txBody>
      </p:sp>
      <p:sp>
        <p:nvSpPr>
          <p:cNvPr id="5" name="Θέση υποσέλιδου 4">
            <a:extLst>
              <a:ext uri="{FF2B5EF4-FFF2-40B4-BE49-F238E27FC236}">
                <a16:creationId xmlns:a16="http://schemas.microsoft.com/office/drawing/2014/main" xmlns="" id="{B2E730D1-25C1-4290-9890-311EDA27AD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2021448C-A19B-48DC-8092-1292461772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AA77A-4AD6-476C-B507-6B16794E83C8}" type="slidenum">
              <a:rPr lang="el-GR" smtClean="0"/>
              <a:t>‹#›</a:t>
            </a:fld>
            <a:endParaRPr lang="el-GR"/>
          </a:p>
        </p:txBody>
      </p:sp>
      <p:sp>
        <p:nvSpPr>
          <p:cNvPr id="7" name="Ορθογώνιο 6">
            <a:extLst>
              <a:ext uri="{FF2B5EF4-FFF2-40B4-BE49-F238E27FC236}">
                <a16:creationId xmlns:a16="http://schemas.microsoft.com/office/drawing/2014/main" xmlns="" id="{4C46E8C3-6EFC-438D-8429-4B9AE36E5CF1}"/>
              </a:ext>
            </a:extLst>
          </p:cNvPr>
          <p:cNvSpPr/>
          <p:nvPr userDrawn="1"/>
        </p:nvSpPr>
        <p:spPr>
          <a:xfrm>
            <a:off x="0" y="0"/>
            <a:ext cx="381000" cy="6858000"/>
          </a:xfrm>
          <a:prstGeom prst="rect">
            <a:avLst/>
          </a:prstGeom>
          <a:gradFill flip="none" rotWithShape="1">
            <a:gsLst>
              <a:gs pos="0">
                <a:schemeClr val="accent1">
                  <a:shade val="30000"/>
                  <a:satMod val="115000"/>
                </a:schemeClr>
              </a:gs>
              <a:gs pos="31000">
                <a:schemeClr val="accent1">
                  <a:shade val="67500"/>
                  <a:satMod val="115000"/>
                </a:schemeClr>
              </a:gs>
              <a:gs pos="100000">
                <a:schemeClr val="accent1">
                  <a:lumMod val="20000"/>
                  <a:lumOff val="8000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42561936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ewmind@sch.gr" TargetMode="External"/><Relationship Id="rId2" Type="http://schemas.openxmlformats.org/officeDocument/2006/relationships/hyperlink" Target="mailto:stzelepi@sch.gr" TargetMode="External"/><Relationship Id="rId1" Type="http://schemas.openxmlformats.org/officeDocument/2006/relationships/slideLayout" Target="../slideLayouts/slideLayout1.xml"/><Relationship Id="rId4" Type="http://schemas.openxmlformats.org/officeDocument/2006/relationships/hyperlink" Target="mailto:amavidis@sch.g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0.pn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xmlns="" id="{D2C4BFA1-2075-4901-9E24-E41D1FDD51F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55481" y="498348"/>
            <a:ext cx="9902663" cy="5861304"/>
            <a:chOff x="1155481" y="498348"/>
            <a:chExt cx="9902663" cy="5861304"/>
          </a:xfrm>
        </p:grpSpPr>
        <p:sp>
          <p:nvSpPr>
            <p:cNvPr id="24" name="Oval 5">
              <a:extLst>
                <a:ext uri="{FF2B5EF4-FFF2-40B4-BE49-F238E27FC236}">
                  <a16:creationId xmlns:a16="http://schemas.microsoft.com/office/drawing/2014/main" xmlns="" id="{985A7375-E3AF-4F5C-85AE-17E8832952CA}"/>
                </a:ext>
                <a:ext uri="{C183D7F6-B498-43B3-948B-1728B52AA6E4}">
                  <adec:decorative xmlns:adec="http://schemas.microsoft.com/office/drawing/2017/decorative" xmlns="" val="1"/>
                </a:ext>
              </a:extLst>
            </p:cNvPr>
            <p:cNvSpPr>
              <a:spLocks noChangeArrowheads="1"/>
            </p:cNvSpPr>
            <p:nvPr>
              <p:extLst>
                <p:ext uri="{386F3935-93C4-4BCD-93E2-E3B085C9AB24}">
                  <p16:designElem xmlns:p16="http://schemas.microsoft.com/office/powerpoint/2015/main" xmlns="" val="1"/>
                </p:ext>
              </p:extLst>
            </p:nvPr>
          </p:nvSpPr>
          <p:spPr bwMode="auto">
            <a:xfrm>
              <a:off x="1155481" y="498348"/>
              <a:ext cx="5861304" cy="5861304"/>
            </a:xfrm>
            <a:prstGeom prst="ellipse">
              <a:avLst/>
            </a:prstGeom>
            <a:solidFill>
              <a:schemeClr val="accent1">
                <a:alpha val="55000"/>
              </a:schemeClr>
            </a:solidFill>
            <a:ln>
              <a:noFill/>
            </a:ln>
          </p:spPr>
        </p:sp>
        <p:sp>
          <p:nvSpPr>
            <p:cNvPr id="25" name="Oval 24">
              <a:extLst>
                <a:ext uri="{FF2B5EF4-FFF2-40B4-BE49-F238E27FC236}">
                  <a16:creationId xmlns:a16="http://schemas.microsoft.com/office/drawing/2014/main" xmlns="" id="{F0307F65-8304-4FA8-A841-D4D7625411BE}"/>
                </a:ext>
                <a:ext uri="{C183D7F6-B498-43B3-948B-1728B52AA6E4}">
                  <adec:decorative xmlns:adec="http://schemas.microsoft.com/office/drawing/2017/decorative" xmlns="" val="1"/>
                </a:ext>
              </a:extLst>
            </p:cNvPr>
            <p:cNvSpPr>
              <a:spLocks noChangeArrowheads="1"/>
            </p:cNvSpPr>
            <p:nvPr>
              <p:extLst>
                <p:ext uri="{386F3935-93C4-4BCD-93E2-E3B085C9AB24}">
                  <p16:designElem xmlns:p16="http://schemas.microsoft.com/office/powerpoint/2015/main" xmlns="" val="1"/>
                </p:ext>
              </p:extLst>
            </p:nvPr>
          </p:nvSpPr>
          <p:spPr bwMode="auto">
            <a:xfrm>
              <a:off x="5196840" y="498348"/>
              <a:ext cx="5861304" cy="5861304"/>
            </a:xfrm>
            <a:prstGeom prst="ellipse">
              <a:avLst/>
            </a:prstGeom>
            <a:solidFill>
              <a:schemeClr val="accent1">
                <a:alpha val="55000"/>
              </a:schemeClr>
            </a:solidFill>
            <a:ln>
              <a:noFill/>
            </a:ln>
          </p:spPr>
        </p:sp>
        <p:sp>
          <p:nvSpPr>
            <p:cNvPr id="26" name="Oval 5">
              <a:extLst>
                <a:ext uri="{FF2B5EF4-FFF2-40B4-BE49-F238E27FC236}">
                  <a16:creationId xmlns:a16="http://schemas.microsoft.com/office/drawing/2014/main" xmlns="" id="{C8B8394C-136F-4E05-A002-D93A5E79CD50}"/>
                </a:ext>
                <a:ext uri="{C183D7F6-B498-43B3-948B-1728B52AA6E4}">
                  <adec:decorative xmlns:adec="http://schemas.microsoft.com/office/drawing/2017/decorative" xmlns="" val="1"/>
                </a:ext>
              </a:extLst>
            </p:cNvPr>
            <p:cNvSpPr>
              <a:spLocks noChangeArrowheads="1"/>
            </p:cNvSpPr>
            <p:nvPr>
              <p:extLst>
                <p:ext uri="{386F3935-93C4-4BCD-93E2-E3B085C9AB24}">
                  <p16:designElem xmlns:p16="http://schemas.microsoft.com/office/powerpoint/2015/main" xmlns="" val="1"/>
                </p:ext>
              </p:extLst>
            </p:nvPr>
          </p:nvSpPr>
          <p:spPr bwMode="auto">
            <a:xfrm>
              <a:off x="3165348" y="498348"/>
              <a:ext cx="5861304" cy="5861304"/>
            </a:xfrm>
            <a:prstGeom prst="ellipse">
              <a:avLst/>
            </a:prstGeom>
            <a:solidFill>
              <a:schemeClr val="accent1">
                <a:alpha val="70000"/>
              </a:schemeClr>
            </a:solidFill>
            <a:ln>
              <a:noFill/>
            </a:ln>
          </p:spPr>
        </p:sp>
      </p:grpSp>
      <p:sp>
        <p:nvSpPr>
          <p:cNvPr id="3" name="Υπότιτλος 2">
            <a:extLst>
              <a:ext uri="{FF2B5EF4-FFF2-40B4-BE49-F238E27FC236}">
                <a16:creationId xmlns:a16="http://schemas.microsoft.com/office/drawing/2014/main" xmlns="" id="{89BDAC06-5468-48EB-A38E-C5CE796FC970}"/>
              </a:ext>
            </a:extLst>
          </p:cNvPr>
          <p:cNvSpPr>
            <a:spLocks noGrp="1"/>
          </p:cNvSpPr>
          <p:nvPr>
            <p:ph type="subTitle" idx="1"/>
          </p:nvPr>
        </p:nvSpPr>
        <p:spPr>
          <a:xfrm>
            <a:off x="631065" y="4605339"/>
            <a:ext cx="11560935" cy="1383338"/>
          </a:xfrm>
          <a:solidFill>
            <a:schemeClr val="tx1">
              <a:lumMod val="65000"/>
            </a:schemeClr>
          </a:solidFill>
        </p:spPr>
        <p:txBody>
          <a:bodyPr>
            <a:noAutofit/>
          </a:bodyPr>
          <a:lstStyle/>
          <a:p>
            <a:pPr lvl="0" algn="l" defTabSz="457200">
              <a:lnSpc>
                <a:spcPct val="100000"/>
              </a:lnSpc>
              <a:buClr>
                <a:srgbClr val="549E39"/>
              </a:buClr>
              <a:buSzPct val="80000"/>
            </a:pPr>
            <a:r>
              <a:rPr lang="el-GR" sz="2000" dirty="0"/>
              <a:t>Τζελέπη Σοφία </a:t>
            </a:r>
            <a:r>
              <a:rPr lang="el-GR" sz="2000" dirty="0" smtClean="0"/>
              <a:t>Συντονίστρια Εκπαιδευτικού Έργου </a:t>
            </a:r>
            <a:r>
              <a:rPr lang="el-GR" sz="2000" cap="all" dirty="0" smtClean="0"/>
              <a:t>ΠΕ86 </a:t>
            </a:r>
            <a:r>
              <a:rPr lang="en-US" sz="2000" dirty="0">
                <a:hlinkClick r:id="rId2"/>
              </a:rPr>
              <a:t>stzelepi@sch.gr</a:t>
            </a:r>
            <a:endParaRPr lang="el-GR" sz="2000" dirty="0"/>
          </a:p>
          <a:p>
            <a:pPr lvl="0" algn="l" defTabSz="457200">
              <a:lnSpc>
                <a:spcPct val="100000"/>
              </a:lnSpc>
              <a:buClr>
                <a:srgbClr val="549E39"/>
              </a:buClr>
              <a:buSzPct val="80000"/>
            </a:pPr>
            <a:r>
              <a:rPr lang="el-GR" sz="2000" dirty="0"/>
              <a:t>Μπογιατζής Δημήτρης </a:t>
            </a:r>
            <a:r>
              <a:rPr lang="el-GR" sz="2000" dirty="0" smtClean="0"/>
              <a:t>ΠΕ86, Υπεύθυνος ΠΛΗΝΕΤ Δυτικής Θεσσαλονίκης </a:t>
            </a:r>
            <a:r>
              <a:rPr lang="en-US" sz="2000" dirty="0" smtClean="0">
                <a:hlinkClick r:id="rId3"/>
              </a:rPr>
              <a:t>newmind@sch.gr</a:t>
            </a:r>
            <a:endParaRPr lang="en-US" sz="2000" dirty="0"/>
          </a:p>
          <a:p>
            <a:pPr lvl="0" algn="l" defTabSz="457200">
              <a:lnSpc>
                <a:spcPct val="100000"/>
              </a:lnSpc>
              <a:buClr>
                <a:srgbClr val="549E39"/>
              </a:buClr>
              <a:buSzPct val="80000"/>
            </a:pPr>
            <a:r>
              <a:rPr lang="el-GR" sz="2000" dirty="0"/>
              <a:t>Μαβίδης Απόστολος </a:t>
            </a:r>
            <a:r>
              <a:rPr lang="el-GR" sz="2000" dirty="0" smtClean="0"/>
              <a:t>ΠΕ86, </a:t>
            </a:r>
            <a:r>
              <a:rPr lang="el-GR" sz="2000" dirty="0"/>
              <a:t>Υπεύθυνος ΠΛΗΝΕΤ Δυτικής Θεσσαλονίκης </a:t>
            </a:r>
            <a:r>
              <a:rPr lang="en-US" sz="2000" dirty="0" smtClean="0">
                <a:hlinkClick r:id="rId4"/>
              </a:rPr>
              <a:t>amavidis@sch.gr</a:t>
            </a:r>
            <a:endParaRPr lang="el-GR" sz="2000" dirty="0"/>
          </a:p>
          <a:p>
            <a:endParaRPr lang="el-GR" sz="2000" dirty="0" smtClean="0"/>
          </a:p>
          <a:p>
            <a:r>
              <a:rPr lang="el-GR" sz="2000" dirty="0" smtClean="0"/>
              <a:t>Θεσσαλονίκη Οκτώβριος </a:t>
            </a:r>
            <a:r>
              <a:rPr lang="el-GR" sz="2000" dirty="0"/>
              <a:t>2019</a:t>
            </a:r>
          </a:p>
        </p:txBody>
      </p:sp>
      <p:sp>
        <p:nvSpPr>
          <p:cNvPr id="28" name="Rectangle 27">
            <a:extLst>
              <a:ext uri="{FF2B5EF4-FFF2-40B4-BE49-F238E27FC236}">
                <a16:creationId xmlns:a16="http://schemas.microsoft.com/office/drawing/2014/main" xmlns="" id="{053FB2EE-284F-4C87-AB3D-BBF87A9FAB9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a:extLst>
              <a:ext uri="{FF2B5EF4-FFF2-40B4-BE49-F238E27FC236}">
                <a16:creationId xmlns:a16="http://schemas.microsoft.com/office/drawing/2014/main" xmlns="" id="{F2457B32-EF7D-4785-B56E-DA3FC8FA15E6}"/>
              </a:ext>
            </a:extLst>
          </p:cNvPr>
          <p:cNvSpPr>
            <a:spLocks noGrp="1"/>
          </p:cNvSpPr>
          <p:nvPr>
            <p:ph type="ctrTitle"/>
          </p:nvPr>
        </p:nvSpPr>
        <p:spPr>
          <a:xfrm>
            <a:off x="1524000" y="2776538"/>
            <a:ext cx="9144000" cy="1381188"/>
          </a:xfrm>
        </p:spPr>
        <p:txBody>
          <a:bodyPr anchor="ctr">
            <a:normAutofit/>
          </a:bodyPr>
          <a:lstStyle/>
          <a:p>
            <a:r>
              <a:rPr lang="el-GR" sz="4000" b="1" dirty="0">
                <a:solidFill>
                  <a:schemeClr val="bg2"/>
                </a:solidFill>
              </a:rPr>
              <a:t>Α</a:t>
            </a:r>
            <a:r>
              <a:rPr lang="el-GR" sz="4000" b="1" dirty="0" smtClean="0">
                <a:solidFill>
                  <a:schemeClr val="bg2"/>
                </a:solidFill>
              </a:rPr>
              <a:t>σκήσεις </a:t>
            </a:r>
            <a:r>
              <a:rPr lang="el-GR" sz="4000" b="1" dirty="0">
                <a:solidFill>
                  <a:schemeClr val="bg2"/>
                </a:solidFill>
              </a:rPr>
              <a:t>στον αντικειμενοστραφή προγραμματισμό:</a:t>
            </a:r>
            <a:endParaRPr lang="el-GR" sz="4000" dirty="0">
              <a:solidFill>
                <a:schemeClr val="bg2"/>
              </a:solidFill>
            </a:endParaRPr>
          </a:p>
        </p:txBody>
      </p:sp>
    </p:spTree>
    <p:extLst>
      <p:ext uri="{BB962C8B-B14F-4D97-AF65-F5344CB8AC3E}">
        <p14:creationId xmlns:p14="http://schemas.microsoft.com/office/powerpoint/2010/main" val="384476601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Δραστηριότητα 2: Φοιτητής (Χρόνος: 2</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Στη συνέχεια της δραστηριότητας 2 της προηγούμενης ενότητας ένας φοιτητής είναι υπεύθυνος για την εγγραφή του σε ένα μάθημα στο εξάμηνο. Μπορείτε να φανταστείτε άλλες μεθόδους (</a:t>
            </a:r>
            <a:r>
              <a:rPr lang="el-GR" dirty="0" err="1"/>
              <a:t>υπευθυνότητες</a:t>
            </a:r>
            <a:r>
              <a:rPr lang="el-GR" dirty="0"/>
              <a:t> ή ρόλους) του φοιτητή και να τροποποιήσετε αντίστοιχα την διαγραμματική αναπαράσταση του αντικειμένου φοιτητή; </a:t>
            </a:r>
          </a:p>
          <a:p>
            <a:pPr marL="0" indent="0">
              <a:buNone/>
            </a:pPr>
            <a:endParaRPr lang="el-GR" dirty="0"/>
          </a:p>
        </p:txBody>
      </p:sp>
    </p:spTree>
    <p:extLst>
      <p:ext uri="{BB962C8B-B14F-4D97-AF65-F5344CB8AC3E}">
        <p14:creationId xmlns:p14="http://schemas.microsoft.com/office/powerpoint/2010/main" val="18011308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a:t>Ιδιότητες και Μέθοδοι </a:t>
            </a:r>
            <a:r>
              <a:rPr lang="el-GR" b="1" dirty="0" smtClean="0"/>
              <a:t>αντικειμένων</a:t>
            </a:r>
            <a:endParaRPr lang="el-GR" dirty="0"/>
          </a:p>
        </p:txBody>
      </p:sp>
    </p:spTree>
    <p:extLst>
      <p:ext uri="{BB962C8B-B14F-4D97-AF65-F5344CB8AC3E}">
        <p14:creationId xmlns:p14="http://schemas.microsoft.com/office/powerpoint/2010/main" val="1113583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a:bodyPr>
          <a:lstStyle/>
          <a:p>
            <a:r>
              <a:rPr lang="el-GR" b="1" dirty="0"/>
              <a:t>Δραστηριότητα 1: Κινητό τηλέφωνο (Χρόνος: 3</a:t>
            </a:r>
            <a:r>
              <a:rPr lang="en-US" b="1" dirty="0"/>
              <a:t>min</a:t>
            </a:r>
            <a:r>
              <a:rPr lang="el-GR" b="1" dirty="0" smtClean="0"/>
              <a:t>)</a:t>
            </a:r>
            <a:endParaRPr lang="el-GR" dirty="0"/>
          </a:p>
        </p:txBody>
      </p:sp>
      <p:sp>
        <p:nvSpPr>
          <p:cNvPr id="4" name="Θέση περιεχομένου 3"/>
          <p:cNvSpPr>
            <a:spLocks noGrp="1"/>
          </p:cNvSpPr>
          <p:nvPr>
            <p:ph idx="1"/>
          </p:nvPr>
        </p:nvSpPr>
        <p:spPr/>
        <p:txBody>
          <a:bodyPr/>
          <a:lstStyle/>
          <a:p>
            <a:r>
              <a:rPr lang="el-GR" dirty="0"/>
              <a:t>Ένα άλλο αντικείμενο του φυσικού κόσμου είναι το κινητό τηλέφωνο με ιδιότητες όπως λειτουργικό σύστημα (πχ. </a:t>
            </a:r>
            <a:r>
              <a:rPr lang="el-GR" dirty="0" err="1"/>
              <a:t>Android</a:t>
            </a:r>
            <a:r>
              <a:rPr lang="el-GR" dirty="0"/>
              <a:t> 9.0), κατασκευαστής (πχ. </a:t>
            </a:r>
            <a:r>
              <a:rPr lang="el-GR" dirty="0" err="1"/>
              <a:t>Huawei</a:t>
            </a:r>
            <a:r>
              <a:rPr lang="el-GR" dirty="0"/>
              <a:t>), μοντέλο (πχ. </a:t>
            </a:r>
            <a:r>
              <a:rPr lang="el-GR" dirty="0" err="1"/>
              <a:t>Huawei</a:t>
            </a:r>
            <a:r>
              <a:rPr lang="el-GR" dirty="0"/>
              <a:t> </a:t>
            </a:r>
            <a:r>
              <a:rPr lang="el-GR" dirty="0" err="1"/>
              <a:t>Mate</a:t>
            </a:r>
            <a:r>
              <a:rPr lang="el-GR" dirty="0"/>
              <a:t> 20) και χρόνος ζωής μπαταρίας (πχ. 14 ώρες και 26 λεπτά). Μπορείτε να βρείτε άλλες ιδιότητες; Ποιες θα μπορούσε να ήταν οι μέθοδοι; Τι θα μπορούσατε δηλαδή να κάνετε με το κινητό σας; Δημιουργήστε την διαγραμματική αναπαράσταση του αντικειμένου Κινητό Τηλέφωνο</a:t>
            </a:r>
            <a:r>
              <a:rPr lang="el-GR" dirty="0" smtClean="0"/>
              <a:t>.</a:t>
            </a:r>
            <a:endParaRPr lang="el-GR" dirty="0"/>
          </a:p>
        </p:txBody>
      </p:sp>
    </p:spTree>
    <p:extLst>
      <p:ext uri="{BB962C8B-B14F-4D97-AF65-F5344CB8AC3E}">
        <p14:creationId xmlns:p14="http://schemas.microsoft.com/office/powerpoint/2010/main" val="26414426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2: Φανταστείτε ένα αντικείμενο (Χρόνος: 4</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Προσπαθήστε να σκεφτείτε μία φυσική οντότητα ή ένα αντικείμενο του καθημερινού κόσμου. Ποιες θα μπορούσε να ήταν οι ιδιότητές του (δηλαδή τα χαρακτηριστικά του) και οι μέθοδοί του; Αναπαραστήσετε διαγραμματικά το αντίστοιχο αντικείμενο.   </a:t>
            </a:r>
          </a:p>
          <a:p>
            <a:r>
              <a:rPr lang="el-GR" dirty="0"/>
              <a:t>Η οργάνωση ενός πάρτι θα μπορούσε να είναι ένα αντικείμενο; Ποιες θα ήταν οι ιδιότητες και οι μέθοδοι; Αναπαραστήσετε διαγραμματικά το αντικείμενο αυτό.   </a:t>
            </a:r>
          </a:p>
        </p:txBody>
      </p:sp>
    </p:spTree>
    <p:extLst>
      <p:ext uri="{BB962C8B-B14F-4D97-AF65-F5344CB8AC3E}">
        <p14:creationId xmlns:p14="http://schemas.microsoft.com/office/powerpoint/2010/main" val="22989331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3: Τραπεζικός Λογαριασμός (Χρόνος: 3</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Ας αφήσουμε τα παραδείγματα με τις φυσικές οντότητες, όπως αυτή του φοιτητή, και ας περάσουμε στις εικονικές οντότητες που συναντάμε σε ένα πληροφοριακό σύστημα. Για παράδειγμα, ο τραπεζικός λογαριασμός σε ένα τραπεζικό πληροφοριακό σύστημα θα μπορούσε να έχει ως ιδιότητες το όνομα του κατόχου του λογαριασμού καθώς και το διαθέσιμο υπόλοιπο και ως μεθόδους την ανάληψη και την κατάθεση. </a:t>
            </a:r>
          </a:p>
          <a:p>
            <a:pPr lvl="0"/>
            <a:r>
              <a:rPr lang="el-GR" dirty="0"/>
              <a:t>Θα μπορούσαμε να χαρακτηρίσουμε ως μεθόδους την ανάληψη και την κατάθεση; </a:t>
            </a:r>
          </a:p>
          <a:p>
            <a:pPr lvl="0"/>
            <a:r>
              <a:rPr lang="el-GR" dirty="0"/>
              <a:t>Όταν εκτελούνται οι ενέργειες αυτές πώς επηρεάζονται οι ιδιότητες του αντίστοιχου αντικειμένου; Τι γίνεται στην περίπτωση που προσπαθήσουμε να καταθέσουμε λεφτά; Ποια ιδιότητα του αντικειμένου αλλάζει;</a:t>
            </a:r>
          </a:p>
          <a:p>
            <a:pPr lvl="0"/>
            <a:r>
              <a:rPr lang="el-GR" dirty="0"/>
              <a:t>Συμπεριφέρεται πάντοτε η ανάληψη με τον ίδιο τρόπο; Πάντοτε μας δίνει λεφτά; Από τι εξαρτάται η συμπεριφορά της μεθόδου «Ανάληψη»; Για να βοηθηθείτε θεωρείστε ένα αντικείμενο της κλάσης αυτής. Δώστε δηλαδή τιμές στις ιδιότητες «Κάτοχος» και «Διαθέσιμο Υπόλοιπο» και πειραματιστείτε με τις τιμές που έχετε δώσει όταν κάνετε εικονικές αναλήψεις και καταθέσεις.</a:t>
            </a:r>
          </a:p>
          <a:p>
            <a:pPr lvl="0"/>
            <a:r>
              <a:rPr lang="el-GR" dirty="0"/>
              <a:t>Αναπαραστήσετε διαγραμματικά το αντικείμενο αυτό.   </a:t>
            </a:r>
          </a:p>
        </p:txBody>
      </p:sp>
    </p:spTree>
    <p:extLst>
      <p:ext uri="{BB962C8B-B14F-4D97-AF65-F5344CB8AC3E}">
        <p14:creationId xmlns:p14="http://schemas.microsoft.com/office/powerpoint/2010/main" val="18242365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smtClean="0"/>
              <a:t>Κλάσεις</a:t>
            </a:r>
            <a:endParaRPr lang="el-GR" dirty="0"/>
          </a:p>
        </p:txBody>
      </p:sp>
    </p:spTree>
    <p:extLst>
      <p:ext uri="{BB962C8B-B14F-4D97-AF65-F5344CB8AC3E}">
        <p14:creationId xmlns:p14="http://schemas.microsoft.com/office/powerpoint/2010/main" val="12215539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a:bodyPr>
          <a:lstStyle/>
          <a:p>
            <a:r>
              <a:rPr lang="el-GR" b="1" dirty="0"/>
              <a:t>Δραστηριότητα 1: </a:t>
            </a:r>
            <a:r>
              <a:rPr lang="el-GR" b="1" dirty="0" smtClean="0"/>
              <a:t>Γιώργος και Μαίρη </a:t>
            </a:r>
            <a:r>
              <a:rPr lang="el-GR" b="1" dirty="0"/>
              <a:t>(Χρόνος: 3</a:t>
            </a:r>
            <a:r>
              <a:rPr lang="en-US" b="1" dirty="0"/>
              <a:t>min</a:t>
            </a:r>
            <a:r>
              <a:rPr lang="el-GR" b="1" dirty="0" smtClean="0"/>
              <a:t>)</a:t>
            </a:r>
            <a:endParaRPr lang="el-GR" dirty="0"/>
          </a:p>
        </p:txBody>
      </p:sp>
      <p:sp>
        <p:nvSpPr>
          <p:cNvPr id="4" name="Θέση περιεχομένου 3"/>
          <p:cNvSpPr>
            <a:spLocks noGrp="1"/>
          </p:cNvSpPr>
          <p:nvPr>
            <p:ph idx="1"/>
          </p:nvPr>
        </p:nvSpPr>
        <p:spPr/>
        <p:txBody>
          <a:bodyPr>
            <a:normAutofit fontScale="85000" lnSpcReduction="20000"/>
          </a:bodyPr>
          <a:lstStyle/>
          <a:p>
            <a:r>
              <a:rPr lang="el-GR" dirty="0"/>
              <a:t>Θεωρήστε δύο διαφορετικά αντικείμενα </a:t>
            </a:r>
            <a:r>
              <a:rPr lang="el-GR" dirty="0" smtClean="0"/>
              <a:t>ο Γιώργος και η Μαίρη. Ο Γιώργος έχει </a:t>
            </a:r>
            <a:r>
              <a:rPr lang="el-GR" dirty="0"/>
              <a:t>κάποιες ιδιότητες όπως Χρώμα Μαλλιών = "μαύρο", Χρώμα Ματιών = "μαύρο", Χρώμα Δέρματος = "Μελαμψό", ύψος = "1.85</a:t>
            </a:r>
            <a:r>
              <a:rPr lang="en-US" dirty="0"/>
              <a:t>cm</a:t>
            </a:r>
            <a:r>
              <a:rPr lang="el-GR" dirty="0"/>
              <a:t>", βάρος = "75 </a:t>
            </a:r>
            <a:r>
              <a:rPr lang="el-GR" dirty="0" err="1"/>
              <a:t>kg</a:t>
            </a:r>
            <a:r>
              <a:rPr lang="el-GR" dirty="0"/>
              <a:t>" και μπορεί να εκτελέσει κάποιες ενέργειες όπως Διαβάζω(), Παίζω(), Κοιμάμαι(), </a:t>
            </a:r>
            <a:r>
              <a:rPr lang="el-GR" dirty="0" err="1"/>
              <a:t>ΒγαίνωΒόλτα</a:t>
            </a:r>
            <a:r>
              <a:rPr lang="el-GR" dirty="0"/>
              <a:t>().</a:t>
            </a:r>
          </a:p>
          <a:p>
            <a:r>
              <a:rPr lang="el-GR" dirty="0" smtClean="0"/>
              <a:t>Η Μαίρη έχει </a:t>
            </a:r>
            <a:r>
              <a:rPr lang="el-GR" dirty="0"/>
              <a:t>και </a:t>
            </a:r>
            <a:r>
              <a:rPr lang="el-GR" dirty="0" smtClean="0"/>
              <a:t>αυτή </a:t>
            </a:r>
            <a:r>
              <a:rPr lang="el-GR" dirty="0"/>
              <a:t>κάποιες ιδιότητες όπως  Χρώμα Μαλλιών = "Καφέ", Χρώμα Ματιών = "Πράσινο", Χρώμα Δέρματος = "Λευκό", ύψος = "1.65</a:t>
            </a:r>
            <a:r>
              <a:rPr lang="en-US" dirty="0"/>
              <a:t>cm</a:t>
            </a:r>
            <a:r>
              <a:rPr lang="el-GR" dirty="0"/>
              <a:t>", βάρος = "55 </a:t>
            </a:r>
            <a:r>
              <a:rPr lang="el-GR" dirty="0" err="1"/>
              <a:t>kg</a:t>
            </a:r>
            <a:r>
              <a:rPr lang="el-GR" dirty="0"/>
              <a:t>" και μπορεί να εκτελέσει κάποιες ενέργειες όπως Διαβάζω(), Παίζω(), Κοιμάμαι(), </a:t>
            </a:r>
            <a:r>
              <a:rPr lang="el-GR" dirty="0" err="1"/>
              <a:t>ΒγαίνωΒόλτα</a:t>
            </a:r>
            <a:r>
              <a:rPr lang="el-GR" dirty="0"/>
              <a:t>().</a:t>
            </a:r>
          </a:p>
          <a:p>
            <a:r>
              <a:rPr lang="el-GR" dirty="0"/>
              <a:t>Ανήκουν και τα δύο αντικείμενα στον ίδιο τύπο αντικειμένων; Δηλαδή στην ίδια κλάση; Δώστε ένα όνομα στην κλάση αυτή και σχεδιάστε την μαζί με τα αντικείμενά της.</a:t>
            </a:r>
          </a:p>
          <a:p>
            <a:r>
              <a:rPr lang="el-GR" dirty="0"/>
              <a:t>Θυμηθείτε ότι για οικονομία στην ανάπτυξη αντικειμενοστραφών προγραμμάτων ομαδοποιούμε τα αντικείμενα σε κλάσεις. Η κλάση αντιπροσωπεύει μία συλλογή από παρόμοια αντικείμενα.</a:t>
            </a:r>
          </a:p>
          <a:p>
            <a:pPr marL="0" indent="0">
              <a:buNone/>
            </a:pPr>
            <a:endParaRPr lang="el-GR" dirty="0"/>
          </a:p>
        </p:txBody>
      </p:sp>
    </p:spTree>
    <p:extLst>
      <p:ext uri="{BB962C8B-B14F-4D97-AF65-F5344CB8AC3E}">
        <p14:creationId xmlns:p14="http://schemas.microsoft.com/office/powerpoint/2010/main" val="26511398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2: Φοιτητής ή </a:t>
            </a:r>
            <a:r>
              <a:rPr lang="en-US" b="1" dirty="0"/>
              <a:t>Formula</a:t>
            </a:r>
            <a:r>
              <a:rPr lang="el-GR" b="1" dirty="0"/>
              <a:t> 1 (Χρόνος: 3</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Σχεδιάστε την κλάση Φοιτητής και μερικά αντικείμενά της ως συνέχεια των παραπάνω δραστηριοτήτων ή της κλάσης Αυτοκίνητο στο σενάριο της </a:t>
            </a:r>
            <a:r>
              <a:rPr lang="en-US" dirty="0"/>
              <a:t>Formula</a:t>
            </a:r>
            <a:r>
              <a:rPr lang="el-GR" dirty="0"/>
              <a:t> 1 και μερικά αντικείμενά της. Θυμηθείτε ότι μια κλάση αποτελεί ένα αφαιρετικό (</a:t>
            </a:r>
            <a:r>
              <a:rPr lang="el-GR" dirty="0" err="1"/>
              <a:t>abstract</a:t>
            </a:r>
            <a:r>
              <a:rPr lang="el-GR" dirty="0"/>
              <a:t>) στοιχείο (τύπο) και μπορεί να παράγει ένα απεριόριστο πλήθος δομικά ίδιων αντικειμένων</a:t>
            </a:r>
            <a:r>
              <a:rPr lang="el-GR" dirty="0" smtClean="0"/>
              <a:t>.</a:t>
            </a:r>
            <a:endParaRPr lang="el-GR" dirty="0"/>
          </a:p>
        </p:txBody>
      </p:sp>
    </p:spTree>
    <p:extLst>
      <p:ext uri="{BB962C8B-B14F-4D97-AF65-F5344CB8AC3E}">
        <p14:creationId xmlns:p14="http://schemas.microsoft.com/office/powerpoint/2010/main" val="30854571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smtClean="0"/>
              <a:t>Κληρονομικότητα</a:t>
            </a:r>
            <a:endParaRPr lang="el-GR" dirty="0"/>
          </a:p>
        </p:txBody>
      </p:sp>
    </p:spTree>
    <p:extLst>
      <p:ext uri="{BB962C8B-B14F-4D97-AF65-F5344CB8AC3E}">
        <p14:creationId xmlns:p14="http://schemas.microsoft.com/office/powerpoint/2010/main" val="4179545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b="1" dirty="0"/>
              <a:t>Δραστηριότητα 1: Φρούτα (Χρόνος: 3</a:t>
            </a:r>
            <a:r>
              <a:rPr lang="en-US" b="1" dirty="0"/>
              <a:t>min</a:t>
            </a:r>
            <a:r>
              <a:rPr lang="el-GR" b="1" dirty="0" smtClean="0"/>
              <a:t>)</a:t>
            </a:r>
            <a:endParaRPr lang="el-GR" dirty="0"/>
          </a:p>
        </p:txBody>
      </p:sp>
      <p:pic>
        <p:nvPicPr>
          <p:cNvPr id="12" name="Θέση περιεχομένου 11"/>
          <p:cNvPicPr>
            <a:picLocks noGrp="1" noChangeAspect="1"/>
          </p:cNvPicPr>
          <p:nvPr>
            <p:ph sz="half" idx="2"/>
          </p:nvPr>
        </p:nvPicPr>
        <p:blipFill>
          <a:blip r:embed="rId2"/>
          <a:stretch>
            <a:fillRect/>
          </a:stretch>
        </p:blipFill>
        <p:spPr>
          <a:xfrm>
            <a:off x="768019" y="1532585"/>
            <a:ext cx="9768222" cy="4468969"/>
          </a:xfrm>
          <a:prstGeom prst="rect">
            <a:avLst/>
          </a:prstGeom>
        </p:spPr>
      </p:pic>
    </p:spTree>
    <p:extLst>
      <p:ext uri="{BB962C8B-B14F-4D97-AF65-F5344CB8AC3E}">
        <p14:creationId xmlns:p14="http://schemas.microsoft.com/office/powerpoint/2010/main" val="18183621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b="1" dirty="0"/>
              <a:t>Αντικειμενοστραφή </a:t>
            </a:r>
            <a:r>
              <a:rPr lang="el-GR" b="1" dirty="0" smtClean="0"/>
              <a:t>Σκέψη</a:t>
            </a:r>
            <a:endParaRPr lang="el-GR" dirty="0"/>
          </a:p>
        </p:txBody>
      </p:sp>
    </p:spTree>
    <p:extLst>
      <p:ext uri="{BB962C8B-B14F-4D97-AF65-F5344CB8AC3E}">
        <p14:creationId xmlns:p14="http://schemas.microsoft.com/office/powerpoint/2010/main" val="18368698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b="1" dirty="0"/>
              <a:t>Δραστηριότητα </a:t>
            </a:r>
            <a:r>
              <a:rPr lang="el-GR" b="1" dirty="0" smtClean="0"/>
              <a:t>1: </a:t>
            </a:r>
            <a:r>
              <a:rPr lang="el-GR" b="1" dirty="0"/>
              <a:t>Φρούτα (Χρόνος: 3</a:t>
            </a:r>
            <a:r>
              <a:rPr lang="en-US" b="1" dirty="0"/>
              <a:t>min</a:t>
            </a:r>
            <a:r>
              <a:rPr lang="el-GR" b="1" dirty="0" smtClean="0"/>
              <a:t>)</a:t>
            </a:r>
            <a:endParaRPr lang="el-GR" dirty="0"/>
          </a:p>
        </p:txBody>
      </p:sp>
      <p:pic>
        <p:nvPicPr>
          <p:cNvPr id="5" name="Θέση περιεχομένου 4"/>
          <p:cNvPicPr>
            <a:picLocks noGrp="1" noChangeAspect="1"/>
          </p:cNvPicPr>
          <p:nvPr>
            <p:ph idx="1"/>
          </p:nvPr>
        </p:nvPicPr>
        <p:blipFill>
          <a:blip r:embed="rId2"/>
          <a:stretch>
            <a:fillRect/>
          </a:stretch>
        </p:blipFill>
        <p:spPr>
          <a:xfrm>
            <a:off x="838200" y="1497505"/>
            <a:ext cx="10126405" cy="4632838"/>
          </a:xfrm>
          <a:prstGeom prst="rect">
            <a:avLst/>
          </a:prstGeom>
        </p:spPr>
      </p:pic>
    </p:spTree>
    <p:extLst>
      <p:ext uri="{BB962C8B-B14F-4D97-AF65-F5344CB8AC3E}">
        <p14:creationId xmlns:p14="http://schemas.microsoft.com/office/powerpoint/2010/main" val="22079649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Δραστηριότητα 2: Η Κληρονομικότητα στην ντουλάπα σας (Χρόνος: 3</a:t>
            </a:r>
            <a:r>
              <a:rPr lang="en-US" b="1" dirty="0"/>
              <a:t>min</a:t>
            </a:r>
            <a:r>
              <a:rPr lang="el-GR" b="1" dirty="0"/>
              <a:t>)</a:t>
            </a:r>
            <a:endParaRPr lang="el-GR" dirty="0"/>
          </a:p>
        </p:txBody>
      </p:sp>
      <p:pic>
        <p:nvPicPr>
          <p:cNvPr id="6" name="Θέση περιεχομένου 5"/>
          <p:cNvPicPr>
            <a:picLocks noGrp="1" noChangeAspect="1"/>
          </p:cNvPicPr>
          <p:nvPr>
            <p:ph idx="1"/>
          </p:nvPr>
        </p:nvPicPr>
        <p:blipFill>
          <a:blip r:embed="rId2"/>
          <a:stretch>
            <a:fillRect/>
          </a:stretch>
        </p:blipFill>
        <p:spPr>
          <a:xfrm>
            <a:off x="1333317" y="1488054"/>
            <a:ext cx="9243876" cy="4474865"/>
          </a:xfrm>
          <a:prstGeom prst="rect">
            <a:avLst/>
          </a:prstGeom>
        </p:spPr>
      </p:pic>
    </p:spTree>
    <p:extLst>
      <p:ext uri="{BB962C8B-B14F-4D97-AF65-F5344CB8AC3E}">
        <p14:creationId xmlns:p14="http://schemas.microsoft.com/office/powerpoint/2010/main" val="20376352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Δραστηριότητα 3: Ανατομία (Χρόνος: 2</a:t>
            </a:r>
            <a:r>
              <a:rPr lang="en-US" b="1" dirty="0"/>
              <a:t>min</a:t>
            </a:r>
            <a:r>
              <a:rPr lang="el-GR" b="1" dirty="0"/>
              <a:t>)</a:t>
            </a:r>
            <a:endParaRPr lang="el-GR" dirty="0"/>
          </a:p>
        </p:txBody>
      </p:sp>
      <p:pic>
        <p:nvPicPr>
          <p:cNvPr id="6" name="Θέση περιεχομένου 5"/>
          <p:cNvPicPr>
            <a:picLocks noGrp="1" noChangeAspect="1"/>
          </p:cNvPicPr>
          <p:nvPr>
            <p:ph idx="1"/>
          </p:nvPr>
        </p:nvPicPr>
        <p:blipFill>
          <a:blip r:embed="rId2"/>
          <a:stretch>
            <a:fillRect/>
          </a:stretch>
        </p:blipFill>
        <p:spPr>
          <a:xfrm>
            <a:off x="838200" y="2001969"/>
            <a:ext cx="10063924" cy="3304126"/>
          </a:xfrm>
          <a:prstGeom prst="rect">
            <a:avLst/>
          </a:prstGeom>
        </p:spPr>
      </p:pic>
    </p:spTree>
    <p:extLst>
      <p:ext uri="{BB962C8B-B14F-4D97-AF65-F5344CB8AC3E}">
        <p14:creationId xmlns:p14="http://schemas.microsoft.com/office/powerpoint/2010/main" val="41802396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4: Ιεραρχία κλάσεων στα μέσα μεταφοράς (Χρόνος: 4</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Να οργανώσετε το παρακάτω σύνολο αντικειμένων σε ιεραρχία κληρονομικότητας κλάσεων: «Μέσα μεταφοράς», «Αυτοκίνητο», «Πλοίο», «Αεροπλάνο», «Λεωφορείο», «Ελικόπτερο», «Καταμαράν». Σε κάποιες περιπτώσεις θα χρειαστεί να προσθέσετε επιπλέον κλάσεις, ως </a:t>
            </a:r>
            <a:r>
              <a:rPr lang="el-GR" dirty="0" err="1"/>
              <a:t>υπερκλάσεις</a:t>
            </a:r>
            <a:r>
              <a:rPr lang="el-GR" dirty="0"/>
              <a:t>. Θυμηθείτε να εφαρμόζετε τον κανόνα “είναι ένα” (</a:t>
            </a:r>
            <a:r>
              <a:rPr lang="el-GR" dirty="0" err="1"/>
              <a:t>is_a</a:t>
            </a:r>
            <a:r>
              <a:rPr lang="el-GR" dirty="0" smtClean="0"/>
              <a:t>).</a:t>
            </a:r>
            <a:endParaRPr lang="el-GR" dirty="0"/>
          </a:p>
        </p:txBody>
      </p:sp>
    </p:spTree>
    <p:extLst>
      <p:ext uri="{BB962C8B-B14F-4D97-AF65-F5344CB8AC3E}">
        <p14:creationId xmlns:p14="http://schemas.microsoft.com/office/powerpoint/2010/main" val="9863028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Αλληλεπιδράσεις – Συσχετίσεις μεταξύ </a:t>
            </a:r>
            <a:r>
              <a:rPr lang="el-GR" b="1" dirty="0" smtClean="0"/>
              <a:t>κλάσεων</a:t>
            </a:r>
            <a:endParaRPr lang="el-GR" dirty="0"/>
          </a:p>
        </p:txBody>
      </p:sp>
    </p:spTree>
    <p:extLst>
      <p:ext uri="{BB962C8B-B14F-4D97-AF65-F5344CB8AC3E}">
        <p14:creationId xmlns:p14="http://schemas.microsoft.com/office/powerpoint/2010/main" val="335884521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Δραστηριότητα 1: Σεμινάριο (Χρόνος: 6</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Ας θεωρήσουμε το σενάριο με τους φοιτητές. Σε λίγους μήνες θα είστε και εσείς φοιτητές. Έχουμε δύο κλάσεις. Την κλάση Φοιτητής και την κλάση Σεμινάριο. Για παράδειγμα, οι φοιτητές έχουν ονόματα, διευθύνσεις και αριθμούς τηλεφώνου. Οι φοιτητές εγγράφονται σε σεμινάρια. </a:t>
            </a:r>
          </a:p>
          <a:p>
            <a:r>
              <a:rPr lang="el-GR" dirty="0"/>
              <a:t>Μερικές φορές μια κλάση έχει την ευθύνη να εκτελέσει μία ενέργεια, αλλά δεν έχει αρκετές πληροφορίες για να το κάνει. Για παράδειγμα, οι φοιτητές εγγράφονται σε σεμινάρια. Για να γίνει αυτό, ένας φοιτητής πρέπει να γνωρίζει αν υπάρχει διαθέσιμη θέση στο σεμινάριο και αν ναι, τότε πρέπει κάποιος να προσθέσει τον φοιτητή αυτόν στο σεμινάριο. Ωστόσο, οι φοιτητές έχουν πληροφορίες μόνο για τον εαυτό τους (για παράδειγμα τα ονόματά τους) και όχι για τα σεμινάρια. Αυτό που πρέπει να κάνει ο φοιτητής είναι να συνεργαστεί δηλαδή να </a:t>
            </a:r>
            <a:r>
              <a:rPr lang="el-GR" dirty="0" err="1"/>
              <a:t>αλληλεπιδράσει</a:t>
            </a:r>
            <a:r>
              <a:rPr lang="el-GR" dirty="0"/>
              <a:t> με την κλάση Σεμινάριο για να μπορέσει να εγγραφεί στο σεμινάριο. </a:t>
            </a:r>
          </a:p>
          <a:p>
            <a:r>
              <a:rPr lang="el-GR" dirty="0"/>
              <a:t>Σχεδιάστε την διαγραμματική αναπαράσταση (ιδιότητες, μέθοδοι, συσχετίσεις) των κλάσεων Φοιτητής και Σεμινάριο</a:t>
            </a:r>
          </a:p>
        </p:txBody>
      </p:sp>
    </p:spTree>
    <p:extLst>
      <p:ext uri="{BB962C8B-B14F-4D97-AF65-F5344CB8AC3E}">
        <p14:creationId xmlns:p14="http://schemas.microsoft.com/office/powerpoint/2010/main" val="17853006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2: Συσχετίσεις κλάσεων – Σενάριο «Φοιτητής» (Χρόνος: 6</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Ας θεωρήσουμε το ακόλουθο σενάριο. Ο φοιτητής είναι ένας άνθρωπος. Κάθε φοιτητής διαθέτει μια φοιτητική ταυτότητα. Μια ομάδα εργασίας αποτελείται από φοιτητές. Οι φοιτητές εξετάζονται από καθηγητές. Στις προτάσεις αυτές εντοπίζουμε τέσσερις κλάσεις: «Φοιτητής», «Άνθρωπος», «Ταυτότητα», «Ομάδα» και «Καθηγητής».</a:t>
            </a:r>
          </a:p>
          <a:p>
            <a:r>
              <a:rPr lang="el-GR" dirty="0"/>
              <a:t>Προσπαθήστε να κάνετε την διαγραμματική αναπαράσταση των κλάσεων καθώς και των συσχετίσεων αυτών. Σας δίνουμε μία μικρή βοήθεια: Η κλάση «Φοιτητής» συνδέεται με την κλάση «Ταυτότητα» με την συσχέτιση «Έχει». Η κλάση «Φοιτητής» συνδέεται με την κλάση «Καθηγητής» με την συσχέτιση «Εξετάζεται</a:t>
            </a:r>
            <a:r>
              <a:rPr lang="el-GR" dirty="0" smtClean="0"/>
              <a:t>».</a:t>
            </a:r>
            <a:endParaRPr lang="el-GR" dirty="0"/>
          </a:p>
        </p:txBody>
      </p:sp>
    </p:spTree>
    <p:extLst>
      <p:ext uri="{BB962C8B-B14F-4D97-AF65-F5344CB8AC3E}">
        <p14:creationId xmlns:p14="http://schemas.microsoft.com/office/powerpoint/2010/main" val="18496804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3: Συσχετίσεις κλάσεων – Σενάριο «Όχημα» (Χρόνος: 6</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Ένα ποδήλατο είναι ένα όχημα. Το ποδήλατο διαθέτει κάποιο σετ ταχυτήτων. Το ποδήλατο το οδηγεί κάποιος </a:t>
            </a:r>
            <a:r>
              <a:rPr lang="el-GR" dirty="0" smtClean="0"/>
              <a:t>ποδηλάτης. </a:t>
            </a:r>
            <a:r>
              <a:rPr lang="el-GR" dirty="0"/>
              <a:t>Το ποδήλατο μπορεί να το επισκευάσει κάποιος τεχνικός. Να σχεδιαστεί η διαγραμματική αναπαράσταση κλάσεων στην οποία να εμφανίζονται οι συσχετίσεις των κλάσεων «Όχημα», «Ποδήλατο», «</a:t>
            </a:r>
            <a:r>
              <a:rPr lang="el-GR" dirty="0" err="1"/>
              <a:t>Σετ_ταχυτήτων</a:t>
            </a:r>
            <a:r>
              <a:rPr lang="el-GR" dirty="0"/>
              <a:t>», </a:t>
            </a:r>
            <a:r>
              <a:rPr lang="el-GR" dirty="0" smtClean="0"/>
              <a:t>«Ποδηλάτης» </a:t>
            </a:r>
            <a:r>
              <a:rPr lang="el-GR" dirty="0"/>
              <a:t>και «Τεχνικός</a:t>
            </a:r>
            <a:r>
              <a:rPr lang="el-GR" dirty="0" smtClean="0"/>
              <a:t>».</a:t>
            </a:r>
            <a:endParaRPr lang="el-GR" dirty="0"/>
          </a:p>
        </p:txBody>
      </p:sp>
    </p:spTree>
    <p:extLst>
      <p:ext uri="{BB962C8B-B14F-4D97-AF65-F5344CB8AC3E}">
        <p14:creationId xmlns:p14="http://schemas.microsoft.com/office/powerpoint/2010/main" val="16519178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smtClean="0"/>
              <a:t>Πολυμορφισμός</a:t>
            </a:r>
            <a:endParaRPr lang="el-GR" dirty="0"/>
          </a:p>
        </p:txBody>
      </p:sp>
    </p:spTree>
    <p:extLst>
      <p:ext uri="{BB962C8B-B14F-4D97-AF65-F5344CB8AC3E}">
        <p14:creationId xmlns:p14="http://schemas.microsoft.com/office/powerpoint/2010/main" val="2300364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a:bodyPr>
          <a:lstStyle/>
          <a:p>
            <a:r>
              <a:rPr lang="el-GR" b="1" dirty="0"/>
              <a:t>Δραστηριότητα 1: Ο Πολυμορφισμός με απλά λόγια (Χρόνος: 5</a:t>
            </a:r>
            <a:r>
              <a:rPr lang="en-US" b="1" dirty="0"/>
              <a:t>min</a:t>
            </a:r>
            <a:r>
              <a:rPr lang="el-GR" b="1" dirty="0" smtClean="0"/>
              <a:t>)</a:t>
            </a:r>
            <a:endParaRPr lang="el-GR" dirty="0"/>
          </a:p>
        </p:txBody>
      </p:sp>
      <p:sp>
        <p:nvSpPr>
          <p:cNvPr id="4" name="Θέση περιεχομένου 3"/>
          <p:cNvSpPr>
            <a:spLocks noGrp="1"/>
          </p:cNvSpPr>
          <p:nvPr>
            <p:ph idx="1"/>
          </p:nvPr>
        </p:nvSpPr>
        <p:spPr/>
        <p:txBody>
          <a:bodyPr>
            <a:normAutofit fontScale="77500" lnSpcReduction="20000"/>
          </a:bodyPr>
          <a:lstStyle/>
          <a:p>
            <a:r>
              <a:rPr lang="el-GR" dirty="0"/>
              <a:t>Θα χρησιμοποιήσουμε το παράδειγμα της μηχανής του καφέ για να δείξουμε τις δύο διαφορετικές κατηγορίες του πολυμορφισμού. </a:t>
            </a:r>
          </a:p>
          <a:p>
            <a:r>
              <a:rPr lang="el-GR" dirty="0"/>
              <a:t>Ας θεωρήσουμε το παράδειγμα της παρασκευής του καφέ χρησιμοποιώντας δύο διαφορετικές μηχανές του καφέ.  Αυτήν με το φίλτρο και την άλλη με το έμβολο. Και στις δύο προσθέτουμε καφέ και νερό. Και στις δύο «βράζει» ο καφές. Και στις δύο «εισάγουμε» καφέ και νερό και «εξάγουμε» μία κούπα ρόφημα ζεστό καφέ. Η διαφορά είναι ότι στην πρώτη χρησιμοποιούμε φίλτρο, ενώ στην δεύτερη το έμβολο. Δηλαδή, αλλάζει το «μαύρο κουτί» ενώ τα </a:t>
            </a:r>
            <a:r>
              <a:rPr lang="en-US" dirty="0"/>
              <a:t>input </a:t>
            </a:r>
            <a:r>
              <a:rPr lang="el-GR" dirty="0"/>
              <a:t>και τα </a:t>
            </a:r>
            <a:r>
              <a:rPr lang="el-GR" dirty="0" err="1"/>
              <a:t>output</a:t>
            </a:r>
            <a:r>
              <a:rPr lang="el-GR" dirty="0"/>
              <a:t> είναι τα ίδια.</a:t>
            </a:r>
          </a:p>
          <a:p>
            <a:r>
              <a:rPr lang="el-GR" dirty="0"/>
              <a:t>Μήπως το φαινόμενο αυτό του πολυμορφισμού παρουσιάζεται σε </a:t>
            </a:r>
            <a:r>
              <a:rPr lang="el-GR" dirty="0" err="1"/>
              <a:t>υποκλάσεις</a:t>
            </a:r>
            <a:r>
              <a:rPr lang="el-GR" dirty="0"/>
              <a:t> της ίδιας </a:t>
            </a:r>
            <a:r>
              <a:rPr lang="el-GR" dirty="0" err="1"/>
              <a:t>υπερκλάσης</a:t>
            </a:r>
            <a:r>
              <a:rPr lang="el-GR" dirty="0"/>
              <a:t>; Ποια είναι η ιεραρχία των κλάσεων αυτών;</a:t>
            </a:r>
          </a:p>
          <a:p>
            <a:r>
              <a:rPr lang="el-GR" dirty="0"/>
              <a:t>Στο δεύτερο παράδειγμα, έχουμε μόνο την μηχανή του καφέ με το έμβολο. Βάζουμε καφέ και νερό, παίρνουμε μία  κούπα ρόφημα ζεστό καφέ. Βάζουμε τσάι και νερό, παίρνουμε μία  κούπα ρόφημα ζεστό τσάι. Βάζουμε τσάι, καφέ και νερό και παίρνουμε μία  κούπα ρόφημα ζεστό «</a:t>
            </a:r>
            <a:r>
              <a:rPr lang="el-GR" dirty="0" err="1"/>
              <a:t>καφότσαγιο</a:t>
            </a:r>
            <a:r>
              <a:rPr lang="el-GR" dirty="0"/>
              <a:t>»!!!. Δηλαδή, στην περίπτωση αυτή έχουμε το ίδιο μαύρο κουτί παρασκευής ροφημάτων στο οποίο δίνουμε διαφορετικά </a:t>
            </a:r>
            <a:r>
              <a:rPr lang="en-US" dirty="0"/>
              <a:t>input </a:t>
            </a:r>
            <a:r>
              <a:rPr lang="el-GR" dirty="0"/>
              <a:t>και παίρνουμε διαφορετικά </a:t>
            </a:r>
            <a:r>
              <a:rPr lang="en-US" dirty="0"/>
              <a:t>output</a:t>
            </a:r>
            <a:r>
              <a:rPr lang="el-GR" dirty="0" smtClean="0"/>
              <a:t>.</a:t>
            </a:r>
            <a:endParaRPr lang="el-GR" dirty="0"/>
          </a:p>
        </p:txBody>
      </p:sp>
    </p:spTree>
    <p:extLst>
      <p:ext uri="{BB962C8B-B14F-4D97-AF65-F5344CB8AC3E}">
        <p14:creationId xmlns:p14="http://schemas.microsoft.com/office/powerpoint/2010/main" val="31570653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1: Αντικείμενα του φυσικού κόσμου (Χρόνος: 2</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Αντικείμενα με την γενικότερη έννοια βρίσκονται παντού. Ρίξτε μια ματιά γύρω σας, τι βλέπετε; Υποθέτουμε ότι βλέπετε έναν υπολογιστή ή ένα </a:t>
            </a:r>
            <a:r>
              <a:rPr lang="el-GR" dirty="0" err="1"/>
              <a:t>tablet</a:t>
            </a:r>
            <a:r>
              <a:rPr lang="el-GR" dirty="0"/>
              <a:t>. Μπορείτε επίσης να δείτε άλλα φυσικά αντικείμενα, όπως ένα τραπέζι, μια πόρτα, ένα κινητό τηλέφωνο ή μια κούπα καφέ. Υπάρχει κάποιος άλλος στο δωμάτιο; Ένας φίλος σας; Ο εκπαιδευτικός σας; Είναι και αυτοί οι ίδιοι αντικείμενα. Το ίδιο το δωμάτιο είναι ακόμη και ένα αντικείμενο.</a:t>
            </a:r>
          </a:p>
          <a:p>
            <a:pPr lvl="0"/>
            <a:r>
              <a:rPr lang="el-GR" dirty="0"/>
              <a:t>Μπορείτε να αναφέρετε άλλα φυσικά αντικείμενα; Δεν σας κατεβαίνουν ιδέες; Ανοίξτε την ντουλάπα σας για να κατεβάσετε ιδέες! Ότι συναντάται μέσα στην ντουλάπα σας είναι ένα αντικείμενο. Μπορείτε να κατονομάσετε μερικά;</a:t>
            </a:r>
          </a:p>
          <a:p>
            <a:pPr lvl="0"/>
            <a:r>
              <a:rPr lang="el-GR" dirty="0"/>
              <a:t>Τα συστατικά μέρη ενός υπολογιστή θα μπορούσαν να είναι αντικείμενα; </a:t>
            </a:r>
          </a:p>
          <a:p>
            <a:pPr lvl="0"/>
            <a:r>
              <a:rPr lang="el-GR" dirty="0"/>
              <a:t>Περιμένουμε τις δικές σας ιδέες!</a:t>
            </a:r>
          </a:p>
          <a:p>
            <a:pPr marL="0" indent="0">
              <a:buNone/>
            </a:pPr>
            <a:endParaRPr lang="el-GR" dirty="0"/>
          </a:p>
        </p:txBody>
      </p:sp>
    </p:spTree>
    <p:extLst>
      <p:ext uri="{BB962C8B-B14F-4D97-AF65-F5344CB8AC3E}">
        <p14:creationId xmlns:p14="http://schemas.microsoft.com/office/powerpoint/2010/main" val="36739834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2: Πόσα απίδια έχει ο σάκος!!! (Χρόνος: 5</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Εμείς σκεφτόμαστε πολυμορφικά; Ο οργανισμός μας συμπεριφέρεται πολυμορφικά;</a:t>
            </a:r>
          </a:p>
          <a:p>
            <a:r>
              <a:rPr lang="el-GR" dirty="0"/>
              <a:t>Στην δραστηριότητα αυτή θα συναντήσουμε το φαινόμενο του πολυμορφισμού μέσα από την καταμέτρηση διαφορετικών φρούτων. Πιο συγκεκριμένα έχετε τέσσερα καλάθια και κάθε καλάθι περιέχει τρία διαφορετικά φρούτα, όπως πορτοκάλια, μήλα και ακτινίδια. Σας ζητείται να βρείτε πόσα φρούτα συνολικά υπάρχουν σε κάθε καλάθι.</a:t>
            </a:r>
          </a:p>
          <a:p>
            <a:r>
              <a:rPr lang="el-GR" dirty="0"/>
              <a:t>Τι θα κάνετε; Θα αρχίσετε το μέτρημα!!! Και εδώ μπαίνει το φαινόμενο του Πολυμορφισμού!!! Ναι, καλά καταλάβατε. Η διαδικασία της καταμέτρησης είναι πολυμορφική. Και αυτό διότι εφαρμόζεται η ίδια μέθοδος καταμέτρησης σε διαφορετικά είδη φρούτων!!!</a:t>
            </a:r>
          </a:p>
          <a:p>
            <a:r>
              <a:rPr lang="el-GR" dirty="0"/>
              <a:t>Ανεξάρτητα δηλαδή από το είδος του φρούτου που εσείς μετράτε, η διαδικασία καταμέτρησης παραμένει η ίδια. Δεν χρειάζεται να χρησιμοποιήσετε διαφορετικό μηχανισμό για να μετρήσετε τα διάφορα είδη φρούτων. Δεν είναι απαραίτητο δηλαδή να επινοήσετε άλλη μέθοδο καταμέτρησης για τα πορτοκάλια, άλλη για τα ακτινίδια και άλλη για τα μήλα.</a:t>
            </a:r>
          </a:p>
          <a:p>
            <a:r>
              <a:rPr lang="el-GR" dirty="0"/>
              <a:t>Μπορείτε να σκεφτείτε μία «υπολογιστική» διαδικασία με χαρακτηριστικά πολυμορφισμού;</a:t>
            </a:r>
          </a:p>
          <a:p>
            <a:r>
              <a:rPr lang="el-GR" dirty="0"/>
              <a:t>Μέχρι να σκεφτείτε, σας έχω έτοιμη μία «πολυμορφική» διαδικασία για να προβληματιστείτε. Μην γελάσετε!!!! Μήπως η μάσηση δηλαδή η κατανάλωση τροφής μέσω του στόματος είναι πολυμορφική; Σκεφτείτε  για κάθε είδος διαφορετικών τροφών (πχ. ψωμί, νερό,….) που «εισάγουμε» στο στόμα μας, πώς λειτουργούν οι μασητήριοι μυς του στόματος και το τελικό παραγόμενο αποτέλεσμα που κατεβαίνει προς τον φάρυγγα. </a:t>
            </a:r>
          </a:p>
        </p:txBody>
      </p:sp>
    </p:spTree>
    <p:extLst>
      <p:ext uri="{BB962C8B-B14F-4D97-AF65-F5344CB8AC3E}">
        <p14:creationId xmlns:p14="http://schemas.microsoft.com/office/powerpoint/2010/main" val="13563677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3: Η πολυμορφική καφετιέρα μας!!! (Χρόνος: 5</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Ας πάμε να φτιάξουμε καφέ. Τι προτιμάτε; </a:t>
            </a:r>
            <a:r>
              <a:rPr lang="en-US" dirty="0"/>
              <a:t>Espresso</a:t>
            </a:r>
            <a:r>
              <a:rPr lang="el-GR" dirty="0"/>
              <a:t> ή σοκολάτα; Είστε τυχεροί!!! Έχουμε για εσάς μία «πολυμορφική» μηχανή του καφέ που φτιάχνει σχεδόν όλους τους καφέδες. Το μόνο που θα χρειαστεί να κάνετε είναι να αλληλεπιδράτε κάθε φορά διαφορετικά με την μηχανή του καφέ;</a:t>
            </a:r>
          </a:p>
          <a:p>
            <a:r>
              <a:rPr lang="el-GR" dirty="0"/>
              <a:t>Εξηγείστε μας τις διαφορετικές αλληλεπιδράσεις με την μηχανή του καφέ ανάλογα με τον καφέ που θέλουμε να παρασκευάσουμε. Αν δεν σας έρχεται τίποτα στο νου σας, επισκεφτείτε το πιο κοντινό κατάστημα καφέ για να πάρετε ιδέες</a:t>
            </a:r>
            <a:r>
              <a:rPr lang="el-GR" dirty="0" smtClean="0"/>
              <a:t>!!!</a:t>
            </a:r>
            <a:endParaRPr lang="el-GR" dirty="0"/>
          </a:p>
        </p:txBody>
      </p:sp>
    </p:spTree>
    <p:extLst>
      <p:ext uri="{BB962C8B-B14F-4D97-AF65-F5344CB8AC3E}">
        <p14:creationId xmlns:p14="http://schemas.microsoft.com/office/powerpoint/2010/main" val="6973696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4: Έλεγχος διαβατηρίων στα αεροδρόμια!!! (Χρόνος: 5</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Μετά τους καφέδες ας ταξιδέψουμε. Ας βρεθούμε σε ένα αεροδρόμιο. Και πιο συγκεκριμένα στον έλεγχο διαβατηρίων. Μόλις έχετε προσγειωθεί στο αεροδρόμιο μιας ευρωπαϊκής χώρας και περνάτε από τον έλεγχο των διαβατηρίων. </a:t>
            </a:r>
          </a:p>
          <a:p>
            <a:r>
              <a:rPr lang="el-GR" dirty="0"/>
              <a:t>Παρουσιάζονται φαινόμενα του πολυμορφισμού στον έλεγχο των διαβατηρίων; Πείτε μας την άποψή σας. </a:t>
            </a:r>
          </a:p>
        </p:txBody>
      </p:sp>
    </p:spTree>
    <p:extLst>
      <p:ext uri="{BB962C8B-B14F-4D97-AF65-F5344CB8AC3E}">
        <p14:creationId xmlns:p14="http://schemas.microsoft.com/office/powerpoint/2010/main" val="102521161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5: Ταξινόμηση θηλαστικών!!! (Χρόνος: 5</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Στην δραστηριότητα αυτή έχουμε να κάνουμε με ένα άλλο είδος πολυμορφισμού που το συναντάμε σε </a:t>
            </a:r>
            <a:r>
              <a:rPr lang="el-GR" dirty="0" err="1"/>
              <a:t>υποκλάσεις</a:t>
            </a:r>
            <a:r>
              <a:rPr lang="el-GR" dirty="0"/>
              <a:t> της ίδιας </a:t>
            </a:r>
            <a:r>
              <a:rPr lang="el-GR" dirty="0" err="1"/>
              <a:t>υπερκλάσης</a:t>
            </a:r>
            <a:r>
              <a:rPr lang="el-GR" dirty="0"/>
              <a:t>.</a:t>
            </a:r>
          </a:p>
          <a:p>
            <a:r>
              <a:rPr lang="el-GR" dirty="0"/>
              <a:t>Τα θηλαστικά αποτελούν την πιο εξελιγμένη ομοταξία σπονδυλωτών ζώων. Τα θηλαστικά είναι ομοιόθερμα ζώα και αναπνέουν με πνεύμονες. Χαρακτηριστικό όλων των θηλαστικών είναι ότι αναπνέουν με πνεύμονες. </a:t>
            </a:r>
          </a:p>
          <a:p>
            <a:r>
              <a:rPr lang="el-GR" dirty="0"/>
              <a:t>Μπορείτε να εξηγήσετε γιατί η αναπνευστική λειτουργία παρουσιάζει φαινόμενα πολυμορφισμού;  Μπορείτε να χρησιμοποιήσετε ως παράδειγμα τον άνθρωπο και την φάλαινα που ανήκουν και τα δύο στα θηλαστικά. Οι φάλαινες για να μπορούν να αναπνεύσουν ανεβαίνουν στην επιφάνεια του νερού.</a:t>
            </a:r>
          </a:p>
          <a:p>
            <a:r>
              <a:rPr lang="el-GR" dirty="0"/>
              <a:t>Για να σας βοηθήσουμε ακόμα περισσότερο θυμηθείτε ότι παρόλο που η ακριβής μορφή των πνευμόνων καθώς και ο μηχανισμός της αναπνοής διαφέρουν ελαφρώς, επιτυγχάνεται το ίδιο ακριβώς τελικό αποτέλεσμα.</a:t>
            </a:r>
          </a:p>
          <a:p>
            <a:r>
              <a:rPr lang="el-GR" dirty="0"/>
              <a:t>Μπορείτε να φανταστείτε άλλη λειτουργία των θηλαστικών που παρουσιάζει φαινόμενα πολυμορφισμού;</a:t>
            </a:r>
          </a:p>
          <a:p>
            <a:r>
              <a:rPr lang="el-GR" dirty="0"/>
              <a:t>Προσπαθήστε να κάνετε μία απλή διαγραμματική αναπαράσταση των κλάσεων «Θηλαστικά», «Άνθρωπος» και «Φάλαινα</a:t>
            </a:r>
            <a:r>
              <a:rPr lang="el-GR" dirty="0" smtClean="0"/>
              <a:t>».</a:t>
            </a:r>
            <a:endParaRPr lang="el-GR" dirty="0"/>
          </a:p>
        </p:txBody>
      </p:sp>
    </p:spTree>
    <p:extLst>
      <p:ext uri="{BB962C8B-B14F-4D97-AF65-F5344CB8AC3E}">
        <p14:creationId xmlns:p14="http://schemas.microsoft.com/office/powerpoint/2010/main" val="35296485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smtClean="0"/>
              <a:t>Ας «παντρέψουμε» όλα τα παραπάνω που έχουμε δει μέχρι τώρα……</a:t>
            </a:r>
            <a:endParaRPr lang="el-GR" dirty="0"/>
          </a:p>
        </p:txBody>
      </p:sp>
    </p:spTree>
    <p:extLst>
      <p:ext uri="{BB962C8B-B14F-4D97-AF65-F5344CB8AC3E}">
        <p14:creationId xmlns:p14="http://schemas.microsoft.com/office/powerpoint/2010/main" val="27839980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b="1" dirty="0"/>
              <a:t>Δραστηριότητα 1: (Χρόνος: 5</a:t>
            </a:r>
            <a:r>
              <a:rPr lang="en-US" b="1" dirty="0"/>
              <a:t>min</a:t>
            </a:r>
            <a:r>
              <a:rPr lang="el-GR" b="1" dirty="0" smtClean="0"/>
              <a:t>)</a:t>
            </a:r>
            <a:endParaRPr lang="el-GR" dirty="0"/>
          </a:p>
        </p:txBody>
      </p:sp>
      <p:sp>
        <p:nvSpPr>
          <p:cNvPr id="4" name="Θέση περιεχομένου 3"/>
          <p:cNvSpPr>
            <a:spLocks noGrp="1"/>
          </p:cNvSpPr>
          <p:nvPr>
            <p:ph idx="1"/>
          </p:nvPr>
        </p:nvSpPr>
        <p:spPr/>
        <p:txBody>
          <a:bodyPr/>
          <a:lstStyle/>
          <a:p>
            <a:r>
              <a:rPr lang="el-GR" dirty="0"/>
              <a:t>Δίνονται οι κλάσεις «Όχημα», «Μοτοσυκλέτα», «Μηχανή», «Αυτοκίνητο», «Μηχανή Μοτοσυκλέτας» και «Μηχανή Αυτοκινήτου» και οι μέθοδοι «Φρενάρισε» και «Βάλε μπρος». Σχεδιάστε την διαγραμματική αναπαράσταση αυτών των κλάσεων λαμβάνοντας υπόψη τις συσχετίσεις μεταξύ τους καθώς και τις μεθόδους που διαθέτουν</a:t>
            </a:r>
            <a:r>
              <a:rPr lang="el-GR" dirty="0" smtClean="0"/>
              <a:t>.</a:t>
            </a:r>
            <a:endParaRPr lang="el-GR" dirty="0"/>
          </a:p>
        </p:txBody>
      </p:sp>
    </p:spTree>
    <p:extLst>
      <p:ext uri="{BB962C8B-B14F-4D97-AF65-F5344CB8AC3E}">
        <p14:creationId xmlns:p14="http://schemas.microsoft.com/office/powerpoint/2010/main" val="27958620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Δραστηριότητα 2: Αστεροειδή (Χρόνος 6</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Θεωρείστε το ακόλουθο σενάριο που βασίζεται σε ένα ηλεκτρονικό παιχνίδι.</a:t>
            </a:r>
          </a:p>
          <a:p>
            <a:r>
              <a:rPr lang="el-GR" dirty="0"/>
              <a:t>Το σύστημα γεννά ασταμάτητα εχθρικά </a:t>
            </a:r>
            <a:r>
              <a:rPr lang="el-GR" b="1" dirty="0"/>
              <a:t>διαστημόπλοια</a:t>
            </a:r>
            <a:r>
              <a:rPr lang="el-GR" dirty="0"/>
              <a:t> στην </a:t>
            </a:r>
            <a:r>
              <a:rPr lang="el-GR" b="1" dirty="0"/>
              <a:t>περιοχή</a:t>
            </a:r>
            <a:r>
              <a:rPr lang="el-GR" dirty="0"/>
              <a:t> του παιχνιδιού. Το διαστημόπλοιο κινείται προς τον </a:t>
            </a:r>
            <a:r>
              <a:rPr lang="el-GR" b="1" dirty="0"/>
              <a:t>αστεροειδή</a:t>
            </a:r>
            <a:r>
              <a:rPr lang="el-GR" dirty="0"/>
              <a:t> του </a:t>
            </a:r>
            <a:r>
              <a:rPr lang="el-GR" b="1" dirty="0"/>
              <a:t>παίκτη</a:t>
            </a:r>
            <a:r>
              <a:rPr lang="el-GR" dirty="0"/>
              <a:t> και εκτοξεύει </a:t>
            </a:r>
            <a:r>
              <a:rPr lang="el-GR" b="1" dirty="0"/>
              <a:t>πυραύλους</a:t>
            </a:r>
            <a:r>
              <a:rPr lang="el-GR" dirty="0"/>
              <a:t> εναντίον του. Ο παίκτης οδηγεί τον αστεροειδή προς εκείνη την κατεύθυνση για να αποφύγει την </a:t>
            </a:r>
            <a:r>
              <a:rPr lang="el-GR" b="1" dirty="0"/>
              <a:t>διαδρομή</a:t>
            </a:r>
            <a:r>
              <a:rPr lang="el-GR" dirty="0"/>
              <a:t> του πυραύλου. Ο πύραυλος κινείται προς τον αστεροειδή του παίκτη και στο τέλος εξαφανίζεται από τα σύνορα. Σε περίπτωση σύγκρουσης του αστεροειδή με τον πύραυλο ή με το διαστημόπλοιο το σύστημα μειώνει τις ζωές του παίκτη κατά ένα και γεννά ένα νέο αστεροειδή. </a:t>
            </a:r>
          </a:p>
          <a:p>
            <a:r>
              <a:rPr lang="el-GR" dirty="0"/>
              <a:t>Στο παρακάτω σχήμα παρουσιάζονται οι κλάσεις και οι μεταξύ τους συσχετίσεις.</a:t>
            </a:r>
          </a:p>
          <a:p>
            <a:endParaRPr lang="el-GR" dirty="0"/>
          </a:p>
        </p:txBody>
      </p:sp>
    </p:spTree>
    <p:extLst>
      <p:ext uri="{BB962C8B-B14F-4D97-AF65-F5344CB8AC3E}">
        <p14:creationId xmlns:p14="http://schemas.microsoft.com/office/powerpoint/2010/main" val="40657513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Δραστηριότητα 2: Αστεροειδή (Χρόνος 6</a:t>
            </a:r>
            <a:r>
              <a:rPr lang="en-US" b="1" dirty="0" smtClean="0"/>
              <a:t>min</a:t>
            </a:r>
            <a:r>
              <a:rPr lang="el-GR" b="1" dirty="0" smtClean="0"/>
              <a:t>)</a:t>
            </a:r>
            <a:endParaRPr lang="el-GR" dirty="0"/>
          </a:p>
        </p:txBody>
      </p:sp>
      <p:pic>
        <p:nvPicPr>
          <p:cNvPr id="4" name="Εικόνα 3"/>
          <p:cNvPicPr/>
          <p:nvPr/>
        </p:nvPicPr>
        <p:blipFill>
          <a:blip r:embed="rId2">
            <a:extLst>
              <a:ext uri="{28A0092B-C50C-407E-A947-70E740481C1C}">
                <a14:useLocalDpi xmlns:a14="http://schemas.microsoft.com/office/drawing/2010/main" val="0"/>
              </a:ext>
            </a:extLst>
          </a:blip>
          <a:stretch>
            <a:fillRect/>
          </a:stretch>
        </p:blipFill>
        <p:spPr>
          <a:xfrm>
            <a:off x="445542" y="1426150"/>
            <a:ext cx="10908258" cy="4768587"/>
          </a:xfrm>
          <a:prstGeom prst="rect">
            <a:avLst/>
          </a:prstGeom>
        </p:spPr>
      </p:pic>
    </p:spTree>
    <p:extLst>
      <p:ext uri="{BB962C8B-B14F-4D97-AF65-F5344CB8AC3E}">
        <p14:creationId xmlns:p14="http://schemas.microsoft.com/office/powerpoint/2010/main" val="8628741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Δραστηριότητα 2: Αστεροειδή (Χρόνος 6</a:t>
            </a:r>
            <a:r>
              <a:rPr lang="en-US" b="1" dirty="0" smtClean="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Αν σας δώσουμε τις μεθόδους «Δημιουργούμαι()», «Μετακινούμαι()», «</a:t>
            </a:r>
            <a:r>
              <a:rPr lang="el-GR" dirty="0" err="1"/>
              <a:t>ΜειώνωΖωέςΠαίκτη</a:t>
            </a:r>
            <a:r>
              <a:rPr lang="el-GR" dirty="0"/>
              <a:t>», «</a:t>
            </a:r>
            <a:r>
              <a:rPr lang="el-GR" dirty="0" err="1"/>
              <a:t>ΕντοπίζωΣύγκρουση</a:t>
            </a:r>
            <a:r>
              <a:rPr lang="el-GR" dirty="0"/>
              <a:t>()», «</a:t>
            </a:r>
            <a:r>
              <a:rPr lang="el-GR" dirty="0" err="1"/>
              <a:t>ΕντοπίζωΌριαΟθόνης</a:t>
            </a:r>
            <a:r>
              <a:rPr lang="el-GR" dirty="0"/>
              <a:t>()» σε ποιες κλάσεις θα τις προσθέτατε. Περισσότερες από μία κλάσεις μπορούν να έχουν την ίδια μέθοδο.</a:t>
            </a:r>
          </a:p>
          <a:p>
            <a:r>
              <a:rPr lang="el-GR" dirty="0"/>
              <a:t>Συγκρίνετε την λύση σας με το παρακάτω σχεδιάγραμμα.</a:t>
            </a:r>
          </a:p>
          <a:p>
            <a:pPr marL="0" indent="0">
              <a:buNone/>
            </a:pPr>
            <a:endParaRPr lang="el-GR" dirty="0"/>
          </a:p>
        </p:txBody>
      </p:sp>
    </p:spTree>
    <p:extLst>
      <p:ext uri="{BB962C8B-B14F-4D97-AF65-F5344CB8AC3E}">
        <p14:creationId xmlns:p14="http://schemas.microsoft.com/office/powerpoint/2010/main" val="190052372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Δραστηριότητα 2: Αστεροειδή (Χρόνος 6</a:t>
            </a:r>
            <a:r>
              <a:rPr lang="en-US" b="1" dirty="0" smtClean="0"/>
              <a:t>min</a:t>
            </a:r>
            <a:r>
              <a:rPr lang="el-GR" b="1" dirty="0" smtClean="0"/>
              <a:t>)</a:t>
            </a:r>
            <a:endParaRPr lang="el-GR" dirty="0"/>
          </a:p>
        </p:txBody>
      </p:sp>
      <p:pic>
        <p:nvPicPr>
          <p:cNvPr id="4" name="Εικόνα 3"/>
          <p:cNvPicPr/>
          <p:nvPr/>
        </p:nvPicPr>
        <p:blipFill>
          <a:blip r:embed="rId2">
            <a:extLst>
              <a:ext uri="{28A0092B-C50C-407E-A947-70E740481C1C}">
                <a14:useLocalDpi xmlns:a14="http://schemas.microsoft.com/office/drawing/2010/main" val="0"/>
              </a:ext>
            </a:extLst>
          </a:blip>
          <a:stretch>
            <a:fillRect/>
          </a:stretch>
        </p:blipFill>
        <p:spPr>
          <a:xfrm>
            <a:off x="1398226" y="1445989"/>
            <a:ext cx="9072298" cy="4699988"/>
          </a:xfrm>
          <a:prstGeom prst="rect">
            <a:avLst/>
          </a:prstGeom>
        </p:spPr>
      </p:pic>
    </p:spTree>
    <p:extLst>
      <p:ext uri="{BB962C8B-B14F-4D97-AF65-F5344CB8AC3E}">
        <p14:creationId xmlns:p14="http://schemas.microsoft.com/office/powerpoint/2010/main" val="27022155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Δραστηριότητα 2:  Εικονικά αντικείμενα (Χρόνος: 2</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normAutofit lnSpcReduction="10000"/>
          </a:bodyPr>
          <a:lstStyle/>
          <a:p>
            <a:r>
              <a:rPr lang="el-GR" dirty="0"/>
              <a:t>Στον διαδικαστικό προγραμματισμό αν γράφαμε ένα πρόγραμμα που θα είχε να κάνει με τραπεζικές συναλλαγές θα γράφαμε </a:t>
            </a:r>
            <a:r>
              <a:rPr lang="el-GR" dirty="0" err="1"/>
              <a:t>υποπρογράμματα</a:t>
            </a:r>
            <a:r>
              <a:rPr lang="el-GR" dirty="0"/>
              <a:t> για ανάληψη, κατάθεση χρημάτων ή μεταφορά χρημάτων. Στον αντικειμενοστραφή προγραμματισμό θα τα βλέπαμε όλα ως αντικείμενα, όπως πελάτης ή λογαριασμός. </a:t>
            </a:r>
          </a:p>
          <a:p>
            <a:pPr lvl="0"/>
            <a:r>
              <a:rPr lang="el-GR" dirty="0"/>
              <a:t>Μπορείτε να φανταστείτε άλλα αντικείμενα σε ένα τραπεζικό πληροφοριακό σύστημα; </a:t>
            </a:r>
          </a:p>
          <a:p>
            <a:pPr lvl="0"/>
            <a:r>
              <a:rPr lang="el-GR" dirty="0"/>
              <a:t>Το διαθέσιμο υπόλοιπο θα μπορούσε να είναι αντικείμενο; Θα μπορούσε να ήταν αντικείμενο το όνομα του πελάτη; Μην βιαστείτε να απαντήσετε. Μπορείτε να ξαναγυρίσετε στην ερώτηση αυτή αργότερα.</a:t>
            </a:r>
          </a:p>
          <a:p>
            <a:pPr marL="0" indent="0">
              <a:buNone/>
            </a:pPr>
            <a:endParaRPr lang="el-GR" dirty="0"/>
          </a:p>
        </p:txBody>
      </p:sp>
    </p:spTree>
    <p:extLst>
      <p:ext uri="{BB962C8B-B14F-4D97-AF65-F5344CB8AC3E}">
        <p14:creationId xmlns:p14="http://schemas.microsoft.com/office/powerpoint/2010/main" val="10773700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Επιπλέον Δραστηριότητες – Μέρος Ι</a:t>
            </a:r>
            <a:endParaRPr lang="el-GR" dirty="0"/>
          </a:p>
        </p:txBody>
      </p:sp>
    </p:spTree>
    <p:extLst>
      <p:ext uri="{BB962C8B-B14F-4D97-AF65-F5344CB8AC3E}">
        <p14:creationId xmlns:p14="http://schemas.microsoft.com/office/powerpoint/2010/main" val="3403401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A05BD5B-DF7C-4058-B8F8-E5189C3A48CD}"/>
              </a:ext>
            </a:extLst>
          </p:cNvPr>
          <p:cNvSpPr>
            <a:spLocks noGrp="1"/>
          </p:cNvSpPr>
          <p:nvPr>
            <p:ph type="title"/>
          </p:nvPr>
        </p:nvSpPr>
        <p:spPr>
          <a:xfrm>
            <a:off x="838200" y="365125"/>
            <a:ext cx="10515600" cy="1325563"/>
          </a:xfrm>
        </p:spPr>
        <p:txBody>
          <a:bodyPr/>
          <a:lstStyle/>
          <a:p>
            <a:r>
              <a:rPr lang="el-GR"/>
              <a:t>Η ιστορία μας</a:t>
            </a:r>
            <a:endParaRPr lang="el-GR" dirty="0"/>
          </a:p>
        </p:txBody>
      </p:sp>
      <p:sp>
        <p:nvSpPr>
          <p:cNvPr id="3" name="Θέση περιεχομένου 2">
            <a:extLst>
              <a:ext uri="{FF2B5EF4-FFF2-40B4-BE49-F238E27FC236}">
                <a16:creationId xmlns:a16="http://schemas.microsoft.com/office/drawing/2014/main" xmlns="" id="{78F667C9-E98F-480C-BDCA-FB127A25D5AE}"/>
              </a:ext>
            </a:extLst>
          </p:cNvPr>
          <p:cNvSpPr>
            <a:spLocks noGrp="1"/>
          </p:cNvSpPr>
          <p:nvPr>
            <p:ph idx="1"/>
          </p:nvPr>
        </p:nvSpPr>
        <p:spPr>
          <a:xfrm>
            <a:off x="838200" y="1346200"/>
            <a:ext cx="10515600" cy="5029200"/>
          </a:xfrm>
        </p:spPr>
        <p:txBody>
          <a:bodyPr>
            <a:normAutofit fontScale="92500" lnSpcReduction="20000"/>
          </a:bodyPr>
          <a:lstStyle/>
          <a:p>
            <a:pPr marL="0" indent="0" algn="just">
              <a:buNone/>
            </a:pPr>
            <a:r>
              <a:rPr lang="el-GR"/>
              <a:t>Ο κος Αντώνης έμπορος έργων τέχνης στο επάγγελμα διατηρεί στην τράπεζα “SMTM INC”</a:t>
            </a:r>
            <a:r>
              <a:rPr lang="en-US"/>
              <a:t> </a:t>
            </a:r>
            <a:r>
              <a:rPr lang="el-GR"/>
              <a:t>αποταμιευτικό λογαριασμό για προσωπικούς/οικογενειακούς λόγους αλλά και επίσης έναν</a:t>
            </a:r>
            <a:r>
              <a:rPr lang="en-US"/>
              <a:t> </a:t>
            </a:r>
            <a:r>
              <a:rPr lang="el-GR"/>
              <a:t>δεύτερο επαγγελματικό</a:t>
            </a:r>
            <a:r>
              <a:rPr lang="en-US"/>
              <a:t> </a:t>
            </a:r>
            <a:r>
              <a:rPr lang="el-GR"/>
              <a:t>λογαριασμό. Μέσω του επαγγελματικού λογαριασμού ο κος</a:t>
            </a:r>
            <a:r>
              <a:rPr lang="en-US"/>
              <a:t> </a:t>
            </a:r>
            <a:r>
              <a:rPr lang="el-GR"/>
              <a:t>Αντώνης μπορεί να πληρώνει χωρίς έξοδα τους συνεργάτες του αλλά επίσης να έχει μία</a:t>
            </a:r>
            <a:r>
              <a:rPr lang="en-US"/>
              <a:t> </a:t>
            </a:r>
            <a:r>
              <a:rPr lang="el-GR"/>
              <a:t>πλήρη ενημέρωση για τις κινήσεις του ηλεκτρονικού καταστήματός του. Εξυπηρετείται από</a:t>
            </a:r>
            <a:r>
              <a:rPr lang="en-US"/>
              <a:t> </a:t>
            </a:r>
            <a:r>
              <a:rPr lang="el-GR"/>
              <a:t>το κατάστημα</a:t>
            </a:r>
            <a:r>
              <a:rPr lang="en-US"/>
              <a:t> </a:t>
            </a:r>
            <a:r>
              <a:rPr lang="el-GR"/>
              <a:t>Θεσσαλονίκης όπου διευθυντής είναι ο κος Μανώλης, γνωστός του από</a:t>
            </a:r>
            <a:r>
              <a:rPr lang="en-US"/>
              <a:t> </a:t>
            </a:r>
            <a:r>
              <a:rPr lang="el-GR"/>
              <a:t>παλιά! Όταν χρειάστηκε να ανοίξει οποιονδήποτε από τους λογαριασμούς του ο κος</a:t>
            </a:r>
            <a:r>
              <a:rPr lang="en-US"/>
              <a:t> </a:t>
            </a:r>
            <a:r>
              <a:rPr lang="el-GR"/>
              <a:t>Αντώνης έπρεπε να αιτηθεί το άνοιγμα στο συγκεκριμένο κατάστημα.</a:t>
            </a:r>
            <a:r>
              <a:rPr lang="en-US"/>
              <a:t> </a:t>
            </a:r>
          </a:p>
          <a:p>
            <a:pPr marL="0" indent="0" algn="just">
              <a:buNone/>
            </a:pPr>
            <a:r>
              <a:rPr lang="el-GR"/>
              <a:t>Ο κος Αντώνης έχει μια κόρη την Ξένια η οποία πρόσφατα πέρασε στη σχολή Αρχιτεκτόνων</a:t>
            </a:r>
            <a:r>
              <a:rPr lang="en-US"/>
              <a:t> </a:t>
            </a:r>
            <a:r>
              <a:rPr lang="el-GR"/>
              <a:t>Μηχανικών του Εθνικού Μετσόβιου Πολυτεχνείου. Η Ξένια άνοιξε στην ίδια τράπεζα αλλά</a:t>
            </a:r>
            <a:r>
              <a:rPr lang="en-US"/>
              <a:t> </a:t>
            </a:r>
            <a:r>
              <a:rPr lang="el-GR"/>
              <a:t>σε κεντρικό κατάστημα Αθηνών όπου διευθύντρια είναι η κα Μαρία (αυτή δεν την γνώριζαν</a:t>
            </a:r>
            <a:r>
              <a:rPr lang="en-US"/>
              <a:t> </a:t>
            </a:r>
            <a:r>
              <a:rPr lang="el-GR"/>
              <a:t>από πριν) έναν φοιτητικό λογαριασμό. Σε αυτόν τον λογαριασμό κάθε μήνα ο κος Αντώνης</a:t>
            </a:r>
            <a:r>
              <a:rPr lang="en-US"/>
              <a:t> </a:t>
            </a:r>
            <a:r>
              <a:rPr lang="el-GR"/>
              <a:t>μεταφέρει χρήματα για τις ανάγκες της Ξένιας. Ο φοιτητικός λογαριασμός της ξένιας της</a:t>
            </a:r>
            <a:r>
              <a:rPr lang="en-US"/>
              <a:t> </a:t>
            </a:r>
            <a:r>
              <a:rPr lang="el-GR"/>
              <a:t>δίνει το δικαίωμα υπερανάληψης έως του ποσού των 300€.</a:t>
            </a:r>
            <a:endParaRPr lang="el-GR" dirty="0"/>
          </a:p>
        </p:txBody>
      </p:sp>
    </p:spTree>
    <p:extLst>
      <p:ext uri="{BB962C8B-B14F-4D97-AF65-F5344CB8AC3E}">
        <p14:creationId xmlns:p14="http://schemas.microsoft.com/office/powerpoint/2010/main" val="16118550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1EE91AF-DEFC-434C-874A-B6BDD606510A}"/>
              </a:ext>
            </a:extLst>
          </p:cNvPr>
          <p:cNvSpPr>
            <a:spLocks noGrp="1"/>
          </p:cNvSpPr>
          <p:nvPr>
            <p:ph type="title"/>
          </p:nvPr>
        </p:nvSpPr>
        <p:spPr/>
        <p:txBody>
          <a:bodyPr>
            <a:normAutofit/>
          </a:bodyPr>
          <a:lstStyle/>
          <a:p>
            <a:r>
              <a:rPr lang="el-GR" dirty="0"/>
              <a:t>Δραστηριότητα 1:</a:t>
            </a:r>
          </a:p>
        </p:txBody>
      </p:sp>
      <p:sp>
        <p:nvSpPr>
          <p:cNvPr id="3" name="Θέση περιεχομένου 2">
            <a:extLst>
              <a:ext uri="{FF2B5EF4-FFF2-40B4-BE49-F238E27FC236}">
                <a16:creationId xmlns:a16="http://schemas.microsoft.com/office/drawing/2014/main" xmlns="" id="{1A3B9E63-32EF-4271-A6AE-3C3596B2B87C}"/>
              </a:ext>
            </a:extLst>
          </p:cNvPr>
          <p:cNvSpPr>
            <a:spLocks noGrp="1"/>
          </p:cNvSpPr>
          <p:nvPr>
            <p:ph idx="1"/>
          </p:nvPr>
        </p:nvSpPr>
        <p:spPr/>
        <p:txBody>
          <a:bodyPr/>
          <a:lstStyle/>
          <a:p>
            <a:r>
              <a:rPr lang="el-GR" dirty="0"/>
              <a:t>Μπορείτε να διακρίνετε κάποια αντικείμενα που συμμετέχουν στην ιστορία μας;</a:t>
            </a:r>
            <a:r>
              <a:rPr lang="en-US" dirty="0"/>
              <a:t> </a:t>
            </a:r>
            <a:r>
              <a:rPr lang="el-GR" dirty="0"/>
              <a:t>Καταγράψτε τα. </a:t>
            </a:r>
            <a:endParaRPr lang="en-US" dirty="0"/>
          </a:p>
          <a:p>
            <a:r>
              <a:rPr lang="el-GR" dirty="0"/>
              <a:t>Ποιος είναι ο ρόλος του κάθε αντικειμένου;</a:t>
            </a:r>
          </a:p>
        </p:txBody>
      </p:sp>
    </p:spTree>
    <p:extLst>
      <p:ext uri="{BB962C8B-B14F-4D97-AF65-F5344CB8AC3E}">
        <p14:creationId xmlns:p14="http://schemas.microsoft.com/office/powerpoint/2010/main" val="40371933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1EE91AF-DEFC-434C-874A-B6BDD606510A}"/>
              </a:ext>
            </a:extLst>
          </p:cNvPr>
          <p:cNvSpPr>
            <a:spLocks noGrp="1"/>
          </p:cNvSpPr>
          <p:nvPr>
            <p:ph type="title"/>
          </p:nvPr>
        </p:nvSpPr>
        <p:spPr/>
        <p:txBody>
          <a:bodyPr>
            <a:normAutofit/>
          </a:bodyPr>
          <a:lstStyle/>
          <a:p>
            <a:r>
              <a:rPr lang="el-GR" dirty="0"/>
              <a:t>Ενδεικτική λύση Δραστηριότητα 1: </a:t>
            </a:r>
          </a:p>
        </p:txBody>
      </p:sp>
      <p:sp>
        <p:nvSpPr>
          <p:cNvPr id="3" name="Θέση περιεχομένου 2">
            <a:extLst>
              <a:ext uri="{FF2B5EF4-FFF2-40B4-BE49-F238E27FC236}">
                <a16:creationId xmlns:a16="http://schemas.microsoft.com/office/drawing/2014/main" xmlns="" id="{1A3B9E63-32EF-4271-A6AE-3C3596B2B87C}"/>
              </a:ext>
            </a:extLst>
          </p:cNvPr>
          <p:cNvSpPr>
            <a:spLocks noGrp="1"/>
          </p:cNvSpPr>
          <p:nvPr>
            <p:ph idx="1"/>
          </p:nvPr>
        </p:nvSpPr>
        <p:spPr/>
        <p:txBody>
          <a:bodyPr/>
          <a:lstStyle/>
          <a:p>
            <a:r>
              <a:rPr lang="el-GR" dirty="0"/>
              <a:t>Αντώνης (Πελάτης)</a:t>
            </a:r>
          </a:p>
          <a:p>
            <a:r>
              <a:rPr lang="el-GR" dirty="0"/>
              <a:t>Ξένια (Πελάτης) </a:t>
            </a:r>
          </a:p>
          <a:p>
            <a:r>
              <a:rPr lang="el-GR" dirty="0"/>
              <a:t>Κατάστημα Θεσσαλονίκης (κατάστημα τράπεζας)</a:t>
            </a:r>
          </a:p>
          <a:p>
            <a:r>
              <a:rPr lang="el-GR" dirty="0"/>
              <a:t>Κατάστημα Αθήνας (κατάστημα τράπεζας)</a:t>
            </a:r>
          </a:p>
          <a:p>
            <a:r>
              <a:rPr lang="el-GR" dirty="0"/>
              <a:t>Λογαριασμός Ιδιώτη </a:t>
            </a:r>
            <a:r>
              <a:rPr lang="el-GR" dirty="0" smtClean="0"/>
              <a:t>κ. </a:t>
            </a:r>
            <a:r>
              <a:rPr lang="el-GR" dirty="0"/>
              <a:t>Αντώνη (λογαριασμός τράπεζας)</a:t>
            </a:r>
          </a:p>
          <a:p>
            <a:r>
              <a:rPr lang="el-GR" dirty="0"/>
              <a:t>Λογαριασμός επαγγελματία </a:t>
            </a:r>
            <a:r>
              <a:rPr lang="el-GR" dirty="0" smtClean="0"/>
              <a:t>κ. </a:t>
            </a:r>
            <a:r>
              <a:rPr lang="el-GR" dirty="0"/>
              <a:t>Αντώνη (λογαριασμός τράπεζας)</a:t>
            </a:r>
          </a:p>
          <a:p>
            <a:r>
              <a:rPr lang="el-GR" dirty="0"/>
              <a:t>Λογαριασμός </a:t>
            </a:r>
            <a:r>
              <a:rPr lang="el-GR" dirty="0" smtClean="0"/>
              <a:t>της φοιτήτριας </a:t>
            </a:r>
            <a:r>
              <a:rPr lang="el-GR" dirty="0"/>
              <a:t>Ξένιας (λογαριασμός τράπεζας)</a:t>
            </a:r>
          </a:p>
        </p:txBody>
      </p:sp>
    </p:spTree>
    <p:extLst>
      <p:ext uri="{BB962C8B-B14F-4D97-AF65-F5344CB8AC3E}">
        <p14:creationId xmlns:p14="http://schemas.microsoft.com/office/powerpoint/2010/main" val="11586604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712C3E1-DD86-4CC3-9B5C-3DA6F8908DE3}"/>
              </a:ext>
            </a:extLst>
          </p:cNvPr>
          <p:cNvSpPr>
            <a:spLocks noGrp="1"/>
          </p:cNvSpPr>
          <p:nvPr>
            <p:ph type="title"/>
          </p:nvPr>
        </p:nvSpPr>
        <p:spPr/>
        <p:txBody>
          <a:bodyPr/>
          <a:lstStyle/>
          <a:p>
            <a:r>
              <a:rPr lang="el-GR" dirty="0"/>
              <a:t>Δραστηριότητα 2:</a:t>
            </a:r>
          </a:p>
        </p:txBody>
      </p:sp>
      <p:sp>
        <p:nvSpPr>
          <p:cNvPr id="3" name="Θέση περιεχομένου 2">
            <a:extLst>
              <a:ext uri="{FF2B5EF4-FFF2-40B4-BE49-F238E27FC236}">
                <a16:creationId xmlns:a16="http://schemas.microsoft.com/office/drawing/2014/main" xmlns="" id="{7E097DD7-827F-4B25-B011-2229D107F5F3}"/>
              </a:ext>
            </a:extLst>
          </p:cNvPr>
          <p:cNvSpPr>
            <a:spLocks noGrp="1"/>
          </p:cNvSpPr>
          <p:nvPr>
            <p:ph idx="1"/>
          </p:nvPr>
        </p:nvSpPr>
        <p:spPr/>
        <p:txBody>
          <a:bodyPr/>
          <a:lstStyle/>
          <a:p>
            <a:r>
              <a:rPr lang="el-GR" dirty="0"/>
              <a:t>Ποια χαρακτηριστικά (ιδιότητες) θα μπορούσαν να έχουν τα αντικείμενα αυτά; </a:t>
            </a:r>
            <a:endParaRPr lang="en-US" dirty="0"/>
          </a:p>
          <a:p>
            <a:r>
              <a:rPr lang="el-GR" dirty="0"/>
              <a:t>Αξιοποιήστε την εμπειρία σας και την φαντασία σας και καταγράψτε τα.</a:t>
            </a:r>
          </a:p>
        </p:txBody>
      </p:sp>
    </p:spTree>
    <p:extLst>
      <p:ext uri="{BB962C8B-B14F-4D97-AF65-F5344CB8AC3E}">
        <p14:creationId xmlns:p14="http://schemas.microsoft.com/office/powerpoint/2010/main" val="20801354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712C3E1-DD86-4CC3-9B5C-3DA6F8908DE3}"/>
              </a:ext>
            </a:extLst>
          </p:cNvPr>
          <p:cNvSpPr>
            <a:spLocks noGrp="1"/>
          </p:cNvSpPr>
          <p:nvPr>
            <p:ph type="title"/>
          </p:nvPr>
        </p:nvSpPr>
        <p:spPr/>
        <p:txBody>
          <a:bodyPr/>
          <a:lstStyle/>
          <a:p>
            <a:r>
              <a:rPr lang="el-GR" dirty="0"/>
              <a:t>Ενδεικτική λύση Δραστηριότητα 2:</a:t>
            </a:r>
          </a:p>
        </p:txBody>
      </p:sp>
      <p:sp>
        <p:nvSpPr>
          <p:cNvPr id="3" name="Θέση περιεχομένου 2">
            <a:extLst>
              <a:ext uri="{FF2B5EF4-FFF2-40B4-BE49-F238E27FC236}">
                <a16:creationId xmlns:a16="http://schemas.microsoft.com/office/drawing/2014/main" xmlns="" id="{7E097DD7-827F-4B25-B011-2229D107F5F3}"/>
              </a:ext>
            </a:extLst>
          </p:cNvPr>
          <p:cNvSpPr>
            <a:spLocks noGrp="1"/>
          </p:cNvSpPr>
          <p:nvPr>
            <p:ph idx="1"/>
          </p:nvPr>
        </p:nvSpPr>
        <p:spPr>
          <a:xfrm>
            <a:off x="838200" y="1825625"/>
            <a:ext cx="10515600" cy="4472144"/>
          </a:xfrm>
        </p:spPr>
        <p:txBody>
          <a:bodyPr>
            <a:normAutofit fontScale="77500" lnSpcReduction="20000"/>
          </a:bodyPr>
          <a:lstStyle/>
          <a:p>
            <a:pPr lvl="0"/>
            <a:r>
              <a:rPr lang="el-GR" dirty="0"/>
              <a:t>Αντώνης (Πελάτης)</a:t>
            </a:r>
          </a:p>
          <a:p>
            <a:pPr lvl="1"/>
            <a:r>
              <a:rPr lang="el-GR" dirty="0"/>
              <a:t>Όνομα, Τηλέφωνο, Διεύθυνση, ΑΦΜ</a:t>
            </a:r>
          </a:p>
          <a:p>
            <a:pPr lvl="0"/>
            <a:r>
              <a:rPr lang="el-GR" dirty="0"/>
              <a:t>Ξένια (Πελάτης) </a:t>
            </a:r>
          </a:p>
          <a:p>
            <a:pPr lvl="1"/>
            <a:r>
              <a:rPr lang="el-GR" dirty="0"/>
              <a:t>Όνομα, Τηλέφωνο, Διεύθυνση, ΑΦΜ</a:t>
            </a:r>
          </a:p>
          <a:p>
            <a:pPr lvl="0"/>
            <a:r>
              <a:rPr lang="el-GR" dirty="0"/>
              <a:t>Κατάστημα Θεσσαλονίκης (κατάστημα τράπεζας)</a:t>
            </a:r>
          </a:p>
          <a:p>
            <a:pPr lvl="1"/>
            <a:r>
              <a:rPr lang="el-GR" dirty="0"/>
              <a:t>Κωδικός καταστήματος, Διεύθυνση, Τηλέφωνο, Όνομα Διευθυντή</a:t>
            </a:r>
          </a:p>
          <a:p>
            <a:pPr lvl="0"/>
            <a:r>
              <a:rPr lang="el-GR" dirty="0"/>
              <a:t>Κατάστημα Αθήνας (κατάστημα τράπεζας)</a:t>
            </a:r>
          </a:p>
          <a:p>
            <a:pPr lvl="1"/>
            <a:r>
              <a:rPr lang="el-GR" dirty="0"/>
              <a:t>Κωδικός καταστήματος, Διεύθυνση, Τηλέφωνο, Όνομα Διευθυντή</a:t>
            </a:r>
          </a:p>
          <a:p>
            <a:pPr lvl="0"/>
            <a:r>
              <a:rPr lang="el-GR" dirty="0"/>
              <a:t>Λογαριασμός Ιδιώτη </a:t>
            </a:r>
            <a:r>
              <a:rPr lang="el-GR" dirty="0" smtClean="0"/>
              <a:t>κ. </a:t>
            </a:r>
            <a:r>
              <a:rPr lang="el-GR" dirty="0"/>
              <a:t>Αντώνη (λογαριασμός τράπεζας)</a:t>
            </a:r>
          </a:p>
          <a:p>
            <a:pPr lvl="1"/>
            <a:r>
              <a:rPr lang="el-GR" dirty="0"/>
              <a:t>Αριθμός Λογαριασμού, Δικαιούχος, Υπόλοιπο, Τύπος Λογαριασμού, Κατάστημα διαχείρισης</a:t>
            </a:r>
          </a:p>
          <a:p>
            <a:pPr lvl="0"/>
            <a:r>
              <a:rPr lang="el-GR" dirty="0"/>
              <a:t>Λογαριασμός επαγγελματία </a:t>
            </a:r>
            <a:r>
              <a:rPr lang="el-GR" dirty="0" smtClean="0"/>
              <a:t>κ. </a:t>
            </a:r>
            <a:r>
              <a:rPr lang="el-GR" dirty="0"/>
              <a:t>Αντώνη (λογαριασμός τράπεζας)</a:t>
            </a:r>
          </a:p>
          <a:p>
            <a:pPr lvl="1"/>
            <a:r>
              <a:rPr lang="el-GR" dirty="0"/>
              <a:t>Αριθμός Λογαριασμού, Δικαιούχος, Υπόλοιπο, Τύπος Λογαριασμού, Κατάστημα διαχείρισης</a:t>
            </a:r>
          </a:p>
          <a:p>
            <a:pPr lvl="0"/>
            <a:r>
              <a:rPr lang="el-GR" dirty="0"/>
              <a:t>Λογαριασμός της φοιτήτριας Ξένιας (λογαριασμός τράπεζας)</a:t>
            </a:r>
          </a:p>
          <a:p>
            <a:pPr lvl="1"/>
            <a:r>
              <a:rPr lang="el-GR" dirty="0"/>
              <a:t>Αριθμός Λογαριασμού, Δικαιούχος, Υπόλοιπο, Τύπος Λογαριασμού, Κατάστημα διαχείρισης</a:t>
            </a:r>
          </a:p>
        </p:txBody>
      </p:sp>
    </p:spTree>
    <p:extLst>
      <p:ext uri="{BB962C8B-B14F-4D97-AF65-F5344CB8AC3E}">
        <p14:creationId xmlns:p14="http://schemas.microsoft.com/office/powerpoint/2010/main" val="10389737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89488AB-2042-43EE-81F5-2A7E9EB81918}"/>
              </a:ext>
            </a:extLst>
          </p:cNvPr>
          <p:cNvSpPr>
            <a:spLocks noGrp="1"/>
          </p:cNvSpPr>
          <p:nvPr>
            <p:ph type="title"/>
          </p:nvPr>
        </p:nvSpPr>
        <p:spPr/>
        <p:txBody>
          <a:bodyPr/>
          <a:lstStyle/>
          <a:p>
            <a:r>
              <a:rPr lang="el-GR" dirty="0"/>
              <a:t>Δραστηριότητα 3:</a:t>
            </a:r>
          </a:p>
        </p:txBody>
      </p:sp>
      <p:sp>
        <p:nvSpPr>
          <p:cNvPr id="3" name="Θέση περιεχομένου 2">
            <a:extLst>
              <a:ext uri="{FF2B5EF4-FFF2-40B4-BE49-F238E27FC236}">
                <a16:creationId xmlns:a16="http://schemas.microsoft.com/office/drawing/2014/main" xmlns="" id="{E625D25C-21D3-4D1A-927C-35C95ED2D0D5}"/>
              </a:ext>
            </a:extLst>
          </p:cNvPr>
          <p:cNvSpPr>
            <a:spLocks noGrp="1"/>
          </p:cNvSpPr>
          <p:nvPr>
            <p:ph idx="1"/>
          </p:nvPr>
        </p:nvSpPr>
        <p:spPr/>
        <p:txBody>
          <a:bodyPr/>
          <a:lstStyle/>
          <a:p>
            <a:r>
              <a:rPr lang="el-GR" dirty="0"/>
              <a:t>Ποιες ενέργειες παρέχει το κάθε αντικείμενο της ιστορία μας; </a:t>
            </a:r>
          </a:p>
        </p:txBody>
      </p:sp>
    </p:spTree>
    <p:extLst>
      <p:ext uri="{BB962C8B-B14F-4D97-AF65-F5344CB8AC3E}">
        <p14:creationId xmlns:p14="http://schemas.microsoft.com/office/powerpoint/2010/main" val="36050947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89488AB-2042-43EE-81F5-2A7E9EB81918}"/>
              </a:ext>
            </a:extLst>
          </p:cNvPr>
          <p:cNvSpPr>
            <a:spLocks noGrp="1"/>
          </p:cNvSpPr>
          <p:nvPr>
            <p:ph type="title"/>
          </p:nvPr>
        </p:nvSpPr>
        <p:spPr/>
        <p:txBody>
          <a:bodyPr/>
          <a:lstStyle/>
          <a:p>
            <a:r>
              <a:rPr lang="el-GR" dirty="0"/>
              <a:t>Ενδεικτική λύση Δραστηριότητα 3:</a:t>
            </a:r>
          </a:p>
        </p:txBody>
      </p:sp>
      <p:sp>
        <p:nvSpPr>
          <p:cNvPr id="3" name="Θέση περιεχομένου 2">
            <a:extLst>
              <a:ext uri="{FF2B5EF4-FFF2-40B4-BE49-F238E27FC236}">
                <a16:creationId xmlns:a16="http://schemas.microsoft.com/office/drawing/2014/main" xmlns="" id="{E625D25C-21D3-4D1A-927C-35C95ED2D0D5}"/>
              </a:ext>
            </a:extLst>
          </p:cNvPr>
          <p:cNvSpPr>
            <a:spLocks noGrp="1"/>
          </p:cNvSpPr>
          <p:nvPr>
            <p:ph idx="1"/>
          </p:nvPr>
        </p:nvSpPr>
        <p:spPr>
          <a:xfrm>
            <a:off x="838200" y="1825624"/>
            <a:ext cx="10842938" cy="4575175"/>
          </a:xfrm>
        </p:spPr>
        <p:txBody>
          <a:bodyPr>
            <a:normAutofit fontScale="77500" lnSpcReduction="20000"/>
          </a:bodyPr>
          <a:lstStyle/>
          <a:p>
            <a:pPr lvl="0"/>
            <a:r>
              <a:rPr lang="el-GR" dirty="0"/>
              <a:t>Αντώνης (Πελάτης, επαγγελματίας): </a:t>
            </a:r>
            <a:br>
              <a:rPr lang="el-GR" dirty="0"/>
            </a:br>
            <a:r>
              <a:rPr lang="el-GR" i="1" dirty="0" err="1"/>
              <a:t>ΑιτείταιΝέοΛογαριασμό</a:t>
            </a:r>
            <a:r>
              <a:rPr lang="el-GR" i="1" dirty="0"/>
              <a:t>(), </a:t>
            </a:r>
            <a:r>
              <a:rPr lang="el-GR" i="1" dirty="0" err="1"/>
              <a:t>ΖητάΚατάθεση</a:t>
            </a:r>
            <a:r>
              <a:rPr lang="el-GR" i="1" dirty="0"/>
              <a:t>(), </a:t>
            </a:r>
            <a:r>
              <a:rPr lang="el-GR" i="1" dirty="0" err="1"/>
              <a:t>ΖητάΑνάληψη</a:t>
            </a:r>
            <a:r>
              <a:rPr lang="el-GR" i="1" dirty="0"/>
              <a:t>(), </a:t>
            </a:r>
            <a:r>
              <a:rPr lang="el-GR" i="1" dirty="0" err="1"/>
              <a:t>ΖητάΜεταφορά</a:t>
            </a:r>
            <a:r>
              <a:rPr lang="el-GR" i="1" dirty="0"/>
              <a:t>(), </a:t>
            </a:r>
            <a:r>
              <a:rPr lang="el-GR" i="1" dirty="0" err="1"/>
              <a:t>ΖητάΕνημέρωσηΓιαΚινήσεις</a:t>
            </a:r>
            <a:r>
              <a:rPr lang="el-GR" i="1" dirty="0"/>
              <a:t>() </a:t>
            </a:r>
            <a:endParaRPr lang="el-GR" dirty="0"/>
          </a:p>
          <a:p>
            <a:pPr lvl="0"/>
            <a:r>
              <a:rPr lang="el-GR" dirty="0"/>
              <a:t>Ξένια (Πελάτης, φοιτήτρια):  </a:t>
            </a:r>
            <a:br>
              <a:rPr lang="el-GR" dirty="0"/>
            </a:br>
            <a:r>
              <a:rPr lang="el-GR" i="1" dirty="0" err="1"/>
              <a:t>ΑιτείταιΝέοΛογαριασμό</a:t>
            </a:r>
            <a:r>
              <a:rPr lang="el-GR" i="1" dirty="0"/>
              <a:t>(), </a:t>
            </a:r>
            <a:r>
              <a:rPr lang="el-GR" i="1" dirty="0" err="1"/>
              <a:t>ΖητάΚατάθεση</a:t>
            </a:r>
            <a:r>
              <a:rPr lang="el-GR" i="1" dirty="0"/>
              <a:t> (), </a:t>
            </a:r>
            <a:r>
              <a:rPr lang="el-GR" i="1" dirty="0" err="1"/>
              <a:t>ΖητάΑνάληψη</a:t>
            </a:r>
            <a:r>
              <a:rPr lang="el-GR" i="1" dirty="0"/>
              <a:t> ()</a:t>
            </a:r>
            <a:endParaRPr lang="el-GR" dirty="0"/>
          </a:p>
          <a:p>
            <a:pPr lvl="0"/>
            <a:r>
              <a:rPr lang="el-GR" dirty="0"/>
              <a:t>Κατάστημα Θεσσαλονίκης: </a:t>
            </a:r>
            <a:br>
              <a:rPr lang="el-GR" dirty="0"/>
            </a:br>
            <a:r>
              <a:rPr lang="el-GR" i="1" dirty="0" err="1"/>
              <a:t>ΕγκρίνειΝέοΛογαριασμό</a:t>
            </a:r>
            <a:r>
              <a:rPr lang="el-GR" i="1" dirty="0"/>
              <a:t>(), </a:t>
            </a:r>
            <a:r>
              <a:rPr lang="el-GR" i="1" dirty="0" err="1"/>
              <a:t>ΕγκρίνειΜεταφορά</a:t>
            </a:r>
            <a:r>
              <a:rPr lang="el-GR" i="1" dirty="0"/>
              <a:t>()</a:t>
            </a:r>
            <a:endParaRPr lang="el-GR" dirty="0"/>
          </a:p>
          <a:p>
            <a:pPr lvl="0"/>
            <a:r>
              <a:rPr lang="el-GR" dirty="0"/>
              <a:t>Κατάστημα Αθήνας: </a:t>
            </a:r>
            <a:br>
              <a:rPr lang="el-GR" dirty="0"/>
            </a:br>
            <a:r>
              <a:rPr lang="el-GR" i="1" dirty="0" err="1"/>
              <a:t>ΕγκρίνειΝέοΛογαριασμό</a:t>
            </a:r>
            <a:r>
              <a:rPr lang="el-GR" i="1" dirty="0"/>
              <a:t>(), </a:t>
            </a:r>
            <a:r>
              <a:rPr lang="el-GR" i="1" dirty="0" err="1"/>
              <a:t>ΕγκρίνειΜεταφορά</a:t>
            </a:r>
            <a:r>
              <a:rPr lang="el-GR" i="1" dirty="0"/>
              <a:t>()</a:t>
            </a:r>
            <a:endParaRPr lang="el-GR" dirty="0"/>
          </a:p>
          <a:p>
            <a:pPr lvl="0"/>
            <a:r>
              <a:rPr lang="el-GR" dirty="0"/>
              <a:t>Λογαριασμός Ιδιώτη </a:t>
            </a:r>
            <a:r>
              <a:rPr lang="el-GR" dirty="0" err="1"/>
              <a:t>κου</a:t>
            </a:r>
            <a:r>
              <a:rPr lang="el-GR" dirty="0"/>
              <a:t> Αντώνη: </a:t>
            </a:r>
            <a:br>
              <a:rPr lang="el-GR" dirty="0"/>
            </a:br>
            <a:r>
              <a:rPr lang="el-GR" i="1" dirty="0" err="1"/>
              <a:t>ΔέχεταιΑνάληψη</a:t>
            </a:r>
            <a:r>
              <a:rPr lang="el-GR" i="1" dirty="0"/>
              <a:t>(), </a:t>
            </a:r>
            <a:r>
              <a:rPr lang="el-GR" i="1" dirty="0" err="1"/>
              <a:t>ΔέχεταιΚατάθεση</a:t>
            </a:r>
            <a:r>
              <a:rPr lang="el-GR" i="1" dirty="0"/>
              <a:t>()</a:t>
            </a:r>
            <a:endParaRPr lang="el-GR" dirty="0"/>
          </a:p>
          <a:p>
            <a:pPr lvl="0"/>
            <a:r>
              <a:rPr lang="el-GR" dirty="0"/>
              <a:t>Λογαριασμός επαγγελματία </a:t>
            </a:r>
            <a:r>
              <a:rPr lang="el-GR" dirty="0" err="1"/>
              <a:t>κου</a:t>
            </a:r>
            <a:r>
              <a:rPr lang="el-GR" dirty="0"/>
              <a:t> Αντώνη: </a:t>
            </a:r>
            <a:br>
              <a:rPr lang="el-GR" dirty="0"/>
            </a:br>
            <a:r>
              <a:rPr lang="el-GR" i="1" dirty="0" err="1"/>
              <a:t>ΔέχεταιΑνάληψη</a:t>
            </a:r>
            <a:r>
              <a:rPr lang="el-GR" i="1" dirty="0"/>
              <a:t>(), </a:t>
            </a:r>
            <a:r>
              <a:rPr lang="el-GR" i="1" dirty="0" err="1"/>
              <a:t>ΔέχεταιΚατάθεση</a:t>
            </a:r>
            <a:r>
              <a:rPr lang="el-GR" i="1" dirty="0"/>
              <a:t>(), </a:t>
            </a:r>
            <a:r>
              <a:rPr lang="el-GR" i="1" dirty="0" err="1"/>
              <a:t>ΕνημερώνειΓιαΚινήσεις</a:t>
            </a:r>
            <a:r>
              <a:rPr lang="el-GR" i="1" dirty="0"/>
              <a:t>()</a:t>
            </a:r>
            <a:endParaRPr lang="el-GR" dirty="0"/>
          </a:p>
          <a:p>
            <a:pPr lvl="0"/>
            <a:r>
              <a:rPr lang="el-GR" dirty="0"/>
              <a:t>Λογαριασμός της φοιτήτριας Ξένιας: </a:t>
            </a:r>
            <a:br>
              <a:rPr lang="el-GR" dirty="0"/>
            </a:br>
            <a:r>
              <a:rPr lang="el-GR" i="1" dirty="0" err="1"/>
              <a:t>ΔέχεταιΑνάληψη</a:t>
            </a:r>
            <a:r>
              <a:rPr lang="el-GR" i="1" dirty="0"/>
              <a:t>(), </a:t>
            </a:r>
            <a:r>
              <a:rPr lang="el-GR" i="1" dirty="0" err="1"/>
              <a:t>ΔέχεταιΚατάθεση</a:t>
            </a:r>
            <a:r>
              <a:rPr lang="el-GR" i="1" dirty="0"/>
              <a:t>()</a:t>
            </a:r>
            <a:endParaRPr lang="el-GR" dirty="0"/>
          </a:p>
          <a:p>
            <a:endParaRPr lang="el-GR" dirty="0"/>
          </a:p>
        </p:txBody>
      </p:sp>
    </p:spTree>
    <p:extLst>
      <p:ext uri="{BB962C8B-B14F-4D97-AF65-F5344CB8AC3E}">
        <p14:creationId xmlns:p14="http://schemas.microsoft.com/office/powerpoint/2010/main" val="20547095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1C2B368-95E2-4A3C-B7CD-BBBAB830A979}"/>
              </a:ext>
            </a:extLst>
          </p:cNvPr>
          <p:cNvSpPr>
            <a:spLocks noGrp="1"/>
          </p:cNvSpPr>
          <p:nvPr>
            <p:ph type="title"/>
          </p:nvPr>
        </p:nvSpPr>
        <p:spPr/>
        <p:txBody>
          <a:bodyPr/>
          <a:lstStyle/>
          <a:p>
            <a:r>
              <a:rPr lang="el-GR" dirty="0"/>
              <a:t>Δραστηριότητα 4:</a:t>
            </a:r>
          </a:p>
        </p:txBody>
      </p:sp>
      <p:sp>
        <p:nvSpPr>
          <p:cNvPr id="3" name="Θέση περιεχομένου 2">
            <a:extLst>
              <a:ext uri="{FF2B5EF4-FFF2-40B4-BE49-F238E27FC236}">
                <a16:creationId xmlns:a16="http://schemas.microsoft.com/office/drawing/2014/main" xmlns="" id="{B3394618-3BCB-4865-8F9E-8E74361E6844}"/>
              </a:ext>
            </a:extLst>
          </p:cNvPr>
          <p:cNvSpPr>
            <a:spLocks noGrp="1"/>
          </p:cNvSpPr>
          <p:nvPr>
            <p:ph idx="1"/>
          </p:nvPr>
        </p:nvSpPr>
        <p:spPr/>
        <p:txBody>
          <a:bodyPr/>
          <a:lstStyle/>
          <a:p>
            <a:r>
              <a:rPr lang="el-GR" dirty="0"/>
              <a:t>Πως τα αντικείμενα αυτά αλληλοεπιδρούν μεταξύ τους; </a:t>
            </a:r>
            <a:endParaRPr lang="en-US" dirty="0"/>
          </a:p>
          <a:p>
            <a:r>
              <a:rPr lang="el-GR" dirty="0"/>
              <a:t>Φτιάξτε το κατάλληλο διάγραμμα αλληλεπίδρασης.</a:t>
            </a:r>
          </a:p>
        </p:txBody>
      </p:sp>
    </p:spTree>
    <p:extLst>
      <p:ext uri="{BB962C8B-B14F-4D97-AF65-F5344CB8AC3E}">
        <p14:creationId xmlns:p14="http://schemas.microsoft.com/office/powerpoint/2010/main" val="20880538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1C2B368-95E2-4A3C-B7CD-BBBAB830A979}"/>
              </a:ext>
            </a:extLst>
          </p:cNvPr>
          <p:cNvSpPr>
            <a:spLocks noGrp="1"/>
          </p:cNvSpPr>
          <p:nvPr>
            <p:ph type="title"/>
          </p:nvPr>
        </p:nvSpPr>
        <p:spPr/>
        <p:txBody>
          <a:bodyPr/>
          <a:lstStyle/>
          <a:p>
            <a:r>
              <a:rPr lang="el-GR" dirty="0"/>
              <a:t>Ενδεικτική λύση Δραστηριότητα 4:</a:t>
            </a:r>
          </a:p>
        </p:txBody>
      </p:sp>
      <p:pic>
        <p:nvPicPr>
          <p:cNvPr id="58" name="Θέση περιεχομένου 57">
            <a:extLst>
              <a:ext uri="{FF2B5EF4-FFF2-40B4-BE49-F238E27FC236}">
                <a16:creationId xmlns:a16="http://schemas.microsoft.com/office/drawing/2014/main" xmlns="" id="{3BF815D4-9274-4B0D-91B4-26130782098C}"/>
              </a:ext>
            </a:extLst>
          </p:cNvPr>
          <p:cNvPicPr>
            <a:picLocks noGrp="1" noChangeAspect="1"/>
          </p:cNvPicPr>
          <p:nvPr>
            <p:ph idx="1"/>
          </p:nvPr>
        </p:nvPicPr>
        <p:blipFill>
          <a:blip r:embed="rId2"/>
          <a:stretch>
            <a:fillRect/>
          </a:stretch>
        </p:blipFill>
        <p:spPr>
          <a:xfrm>
            <a:off x="3674533" y="1386150"/>
            <a:ext cx="4876799" cy="5266861"/>
          </a:xfrm>
          <a:prstGeom prst="rect">
            <a:avLst/>
          </a:prstGeom>
        </p:spPr>
      </p:pic>
    </p:spTree>
    <p:extLst>
      <p:ext uri="{BB962C8B-B14F-4D97-AF65-F5344CB8AC3E}">
        <p14:creationId xmlns:p14="http://schemas.microsoft.com/office/powerpoint/2010/main" val="34634498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b="1" dirty="0"/>
              <a:t>Ιδιότητες </a:t>
            </a:r>
            <a:r>
              <a:rPr lang="el-GR" b="1" dirty="0" smtClean="0"/>
              <a:t>Αντικειμένων</a:t>
            </a:r>
            <a:endParaRPr lang="el-GR" dirty="0"/>
          </a:p>
        </p:txBody>
      </p:sp>
    </p:spTree>
    <p:extLst>
      <p:ext uri="{BB962C8B-B14F-4D97-AF65-F5344CB8AC3E}">
        <p14:creationId xmlns:p14="http://schemas.microsoft.com/office/powerpoint/2010/main" val="27237439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DBCC619-C031-4AE8-BAB4-102CB83D52C3}"/>
              </a:ext>
            </a:extLst>
          </p:cNvPr>
          <p:cNvSpPr>
            <a:spLocks noGrp="1"/>
          </p:cNvSpPr>
          <p:nvPr>
            <p:ph type="title"/>
          </p:nvPr>
        </p:nvSpPr>
        <p:spPr/>
        <p:txBody>
          <a:bodyPr/>
          <a:lstStyle/>
          <a:p>
            <a:r>
              <a:rPr lang="el-GR" dirty="0"/>
              <a:t>Δραστηριότητα 5:</a:t>
            </a:r>
          </a:p>
        </p:txBody>
      </p:sp>
      <p:sp>
        <p:nvSpPr>
          <p:cNvPr id="3" name="Θέση περιεχομένου 2">
            <a:extLst>
              <a:ext uri="{FF2B5EF4-FFF2-40B4-BE49-F238E27FC236}">
                <a16:creationId xmlns:a16="http://schemas.microsoft.com/office/drawing/2014/main" xmlns="" id="{EA5649D6-EBA8-4B9C-826D-D097E38405F7}"/>
              </a:ext>
            </a:extLst>
          </p:cNvPr>
          <p:cNvSpPr>
            <a:spLocks noGrp="1"/>
          </p:cNvSpPr>
          <p:nvPr>
            <p:ph idx="1"/>
          </p:nvPr>
        </p:nvSpPr>
        <p:spPr/>
        <p:txBody>
          <a:bodyPr/>
          <a:lstStyle/>
          <a:p>
            <a:r>
              <a:rPr lang="el-GR" dirty="0"/>
              <a:t>Ομαδοποιήστε τα αντικείμενα σε κλάσεις. </a:t>
            </a:r>
            <a:endParaRPr lang="en-US" dirty="0"/>
          </a:p>
          <a:p>
            <a:r>
              <a:rPr lang="el-GR" dirty="0"/>
              <a:t>Φτιάξτε πάλι το διάγραμμα αλληλεπίδρασης αυτήν την φορά χρησιμοποιώντας τις κλάσεις!</a:t>
            </a:r>
          </a:p>
          <a:p>
            <a:r>
              <a:rPr lang="el-GR" dirty="0"/>
              <a:t>Στο διάγραμμα να φαίνονται τα αντικείμενα, οι ιδιότητες και οι μέθοδοι τους.</a:t>
            </a:r>
          </a:p>
          <a:p>
            <a:endParaRPr lang="el-GR" dirty="0"/>
          </a:p>
        </p:txBody>
      </p:sp>
    </p:spTree>
    <p:extLst>
      <p:ext uri="{BB962C8B-B14F-4D97-AF65-F5344CB8AC3E}">
        <p14:creationId xmlns:p14="http://schemas.microsoft.com/office/powerpoint/2010/main" val="11599634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DBCC619-C031-4AE8-BAB4-102CB83D52C3}"/>
              </a:ext>
            </a:extLst>
          </p:cNvPr>
          <p:cNvSpPr>
            <a:spLocks noGrp="1"/>
          </p:cNvSpPr>
          <p:nvPr>
            <p:ph type="title"/>
          </p:nvPr>
        </p:nvSpPr>
        <p:spPr/>
        <p:txBody>
          <a:bodyPr/>
          <a:lstStyle/>
          <a:p>
            <a:r>
              <a:rPr lang="el-GR" dirty="0"/>
              <a:t>Ενδεικτική λύση Δραστηριότητα 5:</a:t>
            </a:r>
          </a:p>
        </p:txBody>
      </p:sp>
      <p:pic>
        <p:nvPicPr>
          <p:cNvPr id="4" name="Θέση περιεχομένου 3">
            <a:extLst>
              <a:ext uri="{FF2B5EF4-FFF2-40B4-BE49-F238E27FC236}">
                <a16:creationId xmlns:a16="http://schemas.microsoft.com/office/drawing/2014/main" xmlns="" id="{BCBB4564-0E35-48D1-9A95-4A1A2FBAD0E5}"/>
              </a:ext>
            </a:extLst>
          </p:cNvPr>
          <p:cNvPicPr>
            <a:picLocks noGrp="1" noChangeAspect="1"/>
          </p:cNvPicPr>
          <p:nvPr>
            <p:ph idx="1"/>
          </p:nvPr>
        </p:nvPicPr>
        <p:blipFill>
          <a:blip r:embed="rId2"/>
          <a:stretch>
            <a:fillRect/>
          </a:stretch>
        </p:blipFill>
        <p:spPr>
          <a:xfrm>
            <a:off x="2870200" y="1490132"/>
            <a:ext cx="6222999" cy="4844367"/>
          </a:xfrm>
          <a:prstGeom prst="rect">
            <a:avLst/>
          </a:prstGeom>
        </p:spPr>
      </p:pic>
    </p:spTree>
    <p:extLst>
      <p:ext uri="{BB962C8B-B14F-4D97-AF65-F5344CB8AC3E}">
        <p14:creationId xmlns:p14="http://schemas.microsoft.com/office/powerpoint/2010/main" val="32421439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E78FC1-54CA-4C07-8ACD-23EFA95570D2}"/>
              </a:ext>
            </a:extLst>
          </p:cNvPr>
          <p:cNvSpPr>
            <a:spLocks noGrp="1"/>
          </p:cNvSpPr>
          <p:nvPr>
            <p:ph type="title"/>
          </p:nvPr>
        </p:nvSpPr>
        <p:spPr/>
        <p:txBody>
          <a:bodyPr/>
          <a:lstStyle/>
          <a:p>
            <a:r>
              <a:rPr lang="el-GR"/>
              <a:t>Δραστηριότητα 6:</a:t>
            </a:r>
            <a:endParaRPr lang="el-GR" dirty="0"/>
          </a:p>
        </p:txBody>
      </p:sp>
      <p:sp>
        <p:nvSpPr>
          <p:cNvPr id="3" name="Θέση περιεχομένου 2">
            <a:extLst>
              <a:ext uri="{FF2B5EF4-FFF2-40B4-BE49-F238E27FC236}">
                <a16:creationId xmlns:a16="http://schemas.microsoft.com/office/drawing/2014/main" xmlns="" id="{C70ABC95-C25E-42E8-B849-DC8ABF344197}"/>
              </a:ext>
            </a:extLst>
          </p:cNvPr>
          <p:cNvSpPr>
            <a:spLocks noGrp="1"/>
          </p:cNvSpPr>
          <p:nvPr>
            <p:ph idx="1"/>
          </p:nvPr>
        </p:nvSpPr>
        <p:spPr/>
        <p:txBody>
          <a:bodyPr/>
          <a:lstStyle/>
          <a:p>
            <a:r>
              <a:rPr lang="el-GR"/>
              <a:t>Μπορείτε να εντοπίσετε ιεραρχία κάποια μεταξύ των κλάσεων;</a:t>
            </a:r>
            <a:endParaRPr lang="en-US"/>
          </a:p>
          <a:p>
            <a:r>
              <a:rPr lang="el-GR"/>
              <a:t>Μήπως μπορείτε να φτιάξετε κλάσεις που κληρονομούν από κάποιες άλλες στην ιστορία μας;</a:t>
            </a:r>
          </a:p>
          <a:p>
            <a:r>
              <a:rPr lang="el-GR"/>
              <a:t>Για κάποιες από αυτές δημιουργήστε τη διαγραμματική απεικόνιση της σχέσης κληρονομικότητας.</a:t>
            </a:r>
          </a:p>
          <a:p>
            <a:endParaRPr lang="el-GR" dirty="0"/>
          </a:p>
        </p:txBody>
      </p:sp>
    </p:spTree>
    <p:extLst>
      <p:ext uri="{BB962C8B-B14F-4D97-AF65-F5344CB8AC3E}">
        <p14:creationId xmlns:p14="http://schemas.microsoft.com/office/powerpoint/2010/main" val="30628175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8E78FC1-54CA-4C07-8ACD-23EFA95570D2}"/>
              </a:ext>
            </a:extLst>
          </p:cNvPr>
          <p:cNvSpPr>
            <a:spLocks noGrp="1"/>
          </p:cNvSpPr>
          <p:nvPr>
            <p:ph type="title"/>
          </p:nvPr>
        </p:nvSpPr>
        <p:spPr/>
        <p:txBody>
          <a:bodyPr/>
          <a:lstStyle/>
          <a:p>
            <a:r>
              <a:rPr lang="el-GR" dirty="0"/>
              <a:t>Ενδεικτική λύση Δραστηριότητα 6:</a:t>
            </a:r>
          </a:p>
        </p:txBody>
      </p:sp>
      <p:pic>
        <p:nvPicPr>
          <p:cNvPr id="6" name="Θέση περιεχομένου 5">
            <a:extLst>
              <a:ext uri="{FF2B5EF4-FFF2-40B4-BE49-F238E27FC236}">
                <a16:creationId xmlns:a16="http://schemas.microsoft.com/office/drawing/2014/main" xmlns="" id="{A893A4F2-D6D6-4DD9-A193-B1B52E75AE26}"/>
              </a:ext>
            </a:extLst>
          </p:cNvPr>
          <p:cNvPicPr>
            <a:picLocks noGrp="1" noChangeAspect="1"/>
          </p:cNvPicPr>
          <p:nvPr>
            <p:ph idx="1"/>
          </p:nvPr>
        </p:nvPicPr>
        <p:blipFill>
          <a:blip r:embed="rId2"/>
          <a:stretch>
            <a:fillRect/>
          </a:stretch>
        </p:blipFill>
        <p:spPr>
          <a:xfrm>
            <a:off x="2607381" y="1690688"/>
            <a:ext cx="7588186" cy="4202112"/>
          </a:xfrm>
          <a:prstGeom prst="rect">
            <a:avLst/>
          </a:prstGeom>
        </p:spPr>
      </p:pic>
    </p:spTree>
    <p:extLst>
      <p:ext uri="{BB962C8B-B14F-4D97-AF65-F5344CB8AC3E}">
        <p14:creationId xmlns:p14="http://schemas.microsoft.com/office/powerpoint/2010/main" val="30766233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5E4827D-898E-43D6-9A7E-7AD111BBD199}"/>
              </a:ext>
            </a:extLst>
          </p:cNvPr>
          <p:cNvSpPr>
            <a:spLocks noGrp="1"/>
          </p:cNvSpPr>
          <p:nvPr>
            <p:ph type="title"/>
          </p:nvPr>
        </p:nvSpPr>
        <p:spPr/>
        <p:txBody>
          <a:bodyPr/>
          <a:lstStyle/>
          <a:p>
            <a:r>
              <a:rPr lang="el-GR" dirty="0"/>
              <a:t>Δραστηριότητα 7:</a:t>
            </a:r>
          </a:p>
        </p:txBody>
      </p:sp>
      <p:sp>
        <p:nvSpPr>
          <p:cNvPr id="3" name="Θέση περιεχομένου 2">
            <a:extLst>
              <a:ext uri="{FF2B5EF4-FFF2-40B4-BE49-F238E27FC236}">
                <a16:creationId xmlns:a16="http://schemas.microsoft.com/office/drawing/2014/main" xmlns="" id="{0E6DCEC8-9577-46A6-9B74-3D462AE0BAF2}"/>
              </a:ext>
            </a:extLst>
          </p:cNvPr>
          <p:cNvSpPr>
            <a:spLocks noGrp="1"/>
          </p:cNvSpPr>
          <p:nvPr>
            <p:ph idx="1"/>
          </p:nvPr>
        </p:nvSpPr>
        <p:spPr/>
        <p:txBody>
          <a:bodyPr/>
          <a:lstStyle/>
          <a:p>
            <a:r>
              <a:rPr lang="el-GR" dirty="0"/>
              <a:t>Εντοπίζετε κάποια διαφορά στην συμπεριφορά των αντικειμένων ανάλογα με την περίπτωση; </a:t>
            </a:r>
          </a:p>
          <a:p>
            <a:r>
              <a:rPr lang="el-GR" dirty="0"/>
              <a:t>Στο προηγούμενο διάγραμμα ποιες μέθοδοι είναι «πολυμορφικές»;</a:t>
            </a:r>
          </a:p>
          <a:p>
            <a:endParaRPr lang="el-GR" dirty="0"/>
          </a:p>
        </p:txBody>
      </p:sp>
    </p:spTree>
    <p:extLst>
      <p:ext uri="{BB962C8B-B14F-4D97-AF65-F5344CB8AC3E}">
        <p14:creationId xmlns:p14="http://schemas.microsoft.com/office/powerpoint/2010/main" val="8327154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5E4827D-898E-43D6-9A7E-7AD111BBD199}"/>
              </a:ext>
            </a:extLst>
          </p:cNvPr>
          <p:cNvSpPr>
            <a:spLocks noGrp="1"/>
          </p:cNvSpPr>
          <p:nvPr>
            <p:ph type="title"/>
          </p:nvPr>
        </p:nvSpPr>
        <p:spPr/>
        <p:txBody>
          <a:bodyPr/>
          <a:lstStyle/>
          <a:p>
            <a:r>
              <a:rPr lang="el-GR" dirty="0"/>
              <a:t>Ενδεικτική λύση Δραστηριότητα 7:</a:t>
            </a:r>
          </a:p>
        </p:txBody>
      </p:sp>
      <p:sp>
        <p:nvSpPr>
          <p:cNvPr id="3" name="Θέση περιεχομένου 2">
            <a:extLst>
              <a:ext uri="{FF2B5EF4-FFF2-40B4-BE49-F238E27FC236}">
                <a16:creationId xmlns:a16="http://schemas.microsoft.com/office/drawing/2014/main" xmlns="" id="{0E6DCEC8-9577-46A6-9B74-3D462AE0BAF2}"/>
              </a:ext>
            </a:extLst>
          </p:cNvPr>
          <p:cNvSpPr>
            <a:spLocks noGrp="1"/>
          </p:cNvSpPr>
          <p:nvPr>
            <p:ph idx="1"/>
          </p:nvPr>
        </p:nvSpPr>
        <p:spPr/>
        <p:txBody>
          <a:bodyPr/>
          <a:lstStyle/>
          <a:p>
            <a:pPr marL="0" indent="0">
              <a:buNone/>
            </a:pPr>
            <a:r>
              <a:rPr lang="el-GR" dirty="0"/>
              <a:t>Η μέθοδος </a:t>
            </a:r>
            <a:r>
              <a:rPr lang="el-GR" dirty="0" err="1"/>
              <a:t>ΔέχεταιΑνάληψη</a:t>
            </a:r>
            <a:r>
              <a:rPr lang="el-GR" dirty="0"/>
              <a:t>() είναι πολυμορφική γιατί συμπεριφέρεται διαφορετικά στον απλό λογαριασμό και στον φοιτητικό λογαριασμό όπου δέχεται </a:t>
            </a:r>
            <a:r>
              <a:rPr lang="el-GR" dirty="0" err="1"/>
              <a:t>υπερανάληψη</a:t>
            </a:r>
            <a:r>
              <a:rPr lang="el-GR" dirty="0"/>
              <a:t> έως 300€.</a:t>
            </a:r>
          </a:p>
        </p:txBody>
      </p:sp>
    </p:spTree>
    <p:extLst>
      <p:ext uri="{BB962C8B-B14F-4D97-AF65-F5344CB8AC3E}">
        <p14:creationId xmlns:p14="http://schemas.microsoft.com/office/powerpoint/2010/main" val="38866960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Επιπλέον Δραστηριότητες – Μέρος ΙΙ</a:t>
            </a:r>
            <a:endParaRPr lang="el-GR" dirty="0"/>
          </a:p>
        </p:txBody>
      </p:sp>
    </p:spTree>
    <p:extLst>
      <p:ext uri="{BB962C8B-B14F-4D97-AF65-F5344CB8AC3E}">
        <p14:creationId xmlns:p14="http://schemas.microsoft.com/office/powerpoint/2010/main" val="22795812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50900" y="796925"/>
            <a:ext cx="10904538" cy="5068888"/>
          </a:xfrm>
        </p:spPr>
        <p:txBody>
          <a:bodyPr>
            <a:normAutofit/>
          </a:bodyPr>
          <a:lstStyle/>
          <a:p>
            <a:pPr marL="0" indent="0">
              <a:buFont typeface="Arial" panose="020B0604020202020204" pitchFamily="34" charset="0"/>
              <a:buNone/>
            </a:pPr>
            <a:r>
              <a:rPr lang="el-GR" smtClean="0"/>
              <a:t>Το </a:t>
            </a:r>
            <a:r>
              <a:rPr lang="en-US" smtClean="0"/>
              <a:t>Facebook</a:t>
            </a:r>
            <a:r>
              <a:rPr lang="el-GR" smtClean="0"/>
              <a:t> είναι ένα Κοινωνικό Δίκτυο που εξυπηρετεί δισεκατομμύρια χρήστες. Κάθε χρήστης</a:t>
            </a:r>
            <a:r>
              <a:rPr lang="en-US" smtClean="0"/>
              <a:t> </a:t>
            </a:r>
            <a:r>
              <a:rPr lang="el-GR" smtClean="0"/>
              <a:t>μπορεί να δημιουργήσει το δικό του προφίλ, το οποίο μπορεί στη συνέχεια να το ενημερώσει με προσωπικές πληροφορίες, φωτογραφίες, βίντεο, ταινίες και μουσική που του αρέσουν, αθλητές που θαυμάζει κλπ.</a:t>
            </a:r>
          </a:p>
          <a:p>
            <a:pPr marL="0" indent="0">
              <a:buFont typeface="Arial" panose="020B0604020202020204" pitchFamily="34" charset="0"/>
              <a:buNone/>
            </a:pPr>
            <a:r>
              <a:rPr lang="el-GR" smtClean="0"/>
              <a:t>Με τη δημιουργία του προφίλ, ο χρήστης μπορεί να στείλει</a:t>
            </a:r>
            <a:r>
              <a:rPr lang="en-US" smtClean="0"/>
              <a:t> </a:t>
            </a:r>
            <a:r>
              <a:rPr lang="el-GR" smtClean="0"/>
              <a:t>αιτήματα φιλίας</a:t>
            </a:r>
            <a:r>
              <a:rPr lang="en-US" smtClean="0"/>
              <a:t> </a:t>
            </a:r>
            <a:r>
              <a:rPr lang="el-GR" smtClean="0"/>
              <a:t>σε άλλους χρήστες, οι οποίοι θα πρέπει να τον αποδεχθούν ή να τον απορρίψουν. </a:t>
            </a:r>
          </a:p>
          <a:p>
            <a:pPr marL="0" indent="0">
              <a:buFont typeface="Arial" panose="020B0604020202020204" pitchFamily="34" charset="0"/>
              <a:buNone/>
            </a:pPr>
            <a:r>
              <a:rPr lang="el-GR" smtClean="0"/>
              <a:t>Εκτός από τις δημοσιεύσεις με κείμενο, φωτογραφίες, βίντεο κλπ, που μπορεί να δημοσιεύσει</a:t>
            </a:r>
            <a:r>
              <a:rPr lang="en-US" smtClean="0"/>
              <a:t> </a:t>
            </a:r>
            <a:r>
              <a:rPr lang="el-GR" smtClean="0"/>
              <a:t>ένας χρήστης, οι λειτουργίες τις οποίες χρησιμοποιούν περισσότερο οι χρήστες βρίσκονται στις δημοσιεύσεις και είναι το</a:t>
            </a:r>
            <a:r>
              <a:rPr lang="en-US" smtClean="0"/>
              <a:t> like</a:t>
            </a:r>
            <a:r>
              <a:rPr lang="el-GR" smtClean="0"/>
              <a:t> και τα</a:t>
            </a:r>
            <a:r>
              <a:rPr lang="en-US" smtClean="0"/>
              <a:t> comments </a:t>
            </a:r>
            <a:r>
              <a:rPr lang="el-GR" smtClean="0"/>
              <a:t>.</a:t>
            </a:r>
          </a:p>
        </p:txBody>
      </p:sp>
    </p:spTree>
    <p:extLst>
      <p:ext uri="{BB962C8B-B14F-4D97-AF65-F5344CB8AC3E}">
        <p14:creationId xmlns:p14="http://schemas.microsoft.com/office/powerpoint/2010/main" val="31528784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Τίτλος 1"/>
          <p:cNvSpPr>
            <a:spLocks noGrp="1"/>
          </p:cNvSpPr>
          <p:nvPr>
            <p:ph type="title"/>
          </p:nvPr>
        </p:nvSpPr>
        <p:spPr/>
        <p:txBody>
          <a:bodyPr/>
          <a:lstStyle/>
          <a:p>
            <a:r>
              <a:rPr lang="el-GR" smtClean="0"/>
              <a:t>Δραστηριότητα 1:</a:t>
            </a:r>
          </a:p>
        </p:txBody>
      </p:sp>
      <p:sp>
        <p:nvSpPr>
          <p:cNvPr id="15362" name="Θέση περιεχομένου 2"/>
          <p:cNvSpPr>
            <a:spLocks noGrp="1"/>
          </p:cNvSpPr>
          <p:nvPr>
            <p:ph idx="1"/>
          </p:nvPr>
        </p:nvSpPr>
        <p:spPr/>
        <p:txBody>
          <a:bodyPr/>
          <a:lstStyle/>
          <a:p>
            <a:r>
              <a:rPr lang="el-GR" smtClean="0"/>
              <a:t>Μπορείτε να διακρίνετε κάποια αντικείμενα στην απλοποιημένη λειτουργία του </a:t>
            </a:r>
            <a:r>
              <a:rPr lang="en-US" smtClean="0"/>
              <a:t>facebook </a:t>
            </a:r>
            <a:r>
              <a:rPr lang="el-GR" smtClean="0"/>
              <a:t>που σας παρουσιάστηκε;</a:t>
            </a:r>
            <a:endParaRPr lang="en-US" smtClean="0"/>
          </a:p>
        </p:txBody>
      </p:sp>
    </p:spTree>
    <p:extLst>
      <p:ext uri="{BB962C8B-B14F-4D97-AF65-F5344CB8AC3E}">
        <p14:creationId xmlns:p14="http://schemas.microsoft.com/office/powerpoint/2010/main" val="10052584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Τίτλος 1"/>
          <p:cNvSpPr>
            <a:spLocks noGrp="1"/>
          </p:cNvSpPr>
          <p:nvPr>
            <p:ph type="title"/>
          </p:nvPr>
        </p:nvSpPr>
        <p:spPr/>
        <p:txBody>
          <a:bodyPr/>
          <a:lstStyle/>
          <a:p>
            <a:r>
              <a:rPr lang="el-GR" smtClean="0"/>
              <a:t>Ενδεικτική λύση Δραστηριότητα 1: </a:t>
            </a:r>
          </a:p>
        </p:txBody>
      </p:sp>
      <p:sp>
        <p:nvSpPr>
          <p:cNvPr id="16386" name="Θέση περιεχομένου 2"/>
          <p:cNvSpPr>
            <a:spLocks noGrp="1"/>
          </p:cNvSpPr>
          <p:nvPr>
            <p:ph idx="1"/>
          </p:nvPr>
        </p:nvSpPr>
        <p:spPr/>
        <p:txBody>
          <a:bodyPr/>
          <a:lstStyle/>
          <a:p>
            <a:r>
              <a:rPr lang="el-GR" smtClean="0"/>
              <a:t>Χρήστης</a:t>
            </a:r>
          </a:p>
          <a:p>
            <a:r>
              <a:rPr lang="el-GR" smtClean="0"/>
              <a:t>Δημοσίευση </a:t>
            </a:r>
          </a:p>
          <a:p>
            <a:r>
              <a:rPr lang="el-GR" smtClean="0"/>
              <a:t>Φωτογραφίες – Βίντεο – Ταινίες - Μουσική</a:t>
            </a:r>
          </a:p>
          <a:p>
            <a:r>
              <a:rPr lang="el-GR" smtClean="0"/>
              <a:t>Προφίλ</a:t>
            </a:r>
          </a:p>
        </p:txBody>
      </p:sp>
    </p:spTree>
    <p:extLst>
      <p:ext uri="{BB962C8B-B14F-4D97-AF65-F5344CB8AC3E}">
        <p14:creationId xmlns:p14="http://schemas.microsoft.com/office/powerpoint/2010/main" val="212298306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b="1" dirty="0"/>
              <a:t>Δραστηριότητα 1: </a:t>
            </a:r>
            <a:r>
              <a:rPr lang="en-US" b="1" dirty="0"/>
              <a:t>Formula</a:t>
            </a:r>
            <a:r>
              <a:rPr lang="el-GR" b="1" dirty="0"/>
              <a:t> 1 (Χρόνος: 2</a:t>
            </a:r>
            <a:r>
              <a:rPr lang="en-US" b="1" dirty="0"/>
              <a:t>min</a:t>
            </a:r>
            <a:r>
              <a:rPr lang="el-GR" b="1" dirty="0" smtClean="0"/>
              <a:t>)</a:t>
            </a:r>
            <a:endParaRPr lang="el-GR" dirty="0"/>
          </a:p>
        </p:txBody>
      </p:sp>
      <p:sp>
        <p:nvSpPr>
          <p:cNvPr id="4" name="Θέση περιεχομένου 3"/>
          <p:cNvSpPr>
            <a:spLocks noGrp="1"/>
          </p:cNvSpPr>
          <p:nvPr>
            <p:ph idx="1"/>
          </p:nvPr>
        </p:nvSpPr>
        <p:spPr/>
        <p:txBody>
          <a:bodyPr>
            <a:normAutofit fontScale="85000" lnSpcReduction="20000"/>
          </a:bodyPr>
          <a:lstStyle/>
          <a:p>
            <a:r>
              <a:rPr lang="el-GR" dirty="0"/>
              <a:t>Σκεφτείτε το σενάριο όπου θα πρέπει να αναπτύξετε ένα παιχνίδι αγωνιστικών αυτοκινήτων της </a:t>
            </a:r>
            <a:r>
              <a:rPr lang="en-US" dirty="0"/>
              <a:t>Formula</a:t>
            </a:r>
            <a:r>
              <a:rPr lang="el-GR" dirty="0"/>
              <a:t> 1 χρησιμοποιώντας την αντικειμενοστραφή προσέγγιση προγραμματισμού. Το πρώτο πράγμα που πρέπει να κάνετε είναι να εντοπίσετε αντικείμενα του πραγματικού κόσμου στον αγώνα της </a:t>
            </a:r>
            <a:r>
              <a:rPr lang="en-US" dirty="0"/>
              <a:t>Formula</a:t>
            </a:r>
            <a:r>
              <a:rPr lang="el-GR" dirty="0"/>
              <a:t> 1. </a:t>
            </a:r>
          </a:p>
          <a:p>
            <a:r>
              <a:rPr lang="el-GR" dirty="0"/>
              <a:t>Ποια είναι τα αντικείμενα της </a:t>
            </a:r>
            <a:r>
              <a:rPr lang="en-US" dirty="0"/>
              <a:t>Formula</a:t>
            </a:r>
            <a:r>
              <a:rPr lang="el-GR" dirty="0"/>
              <a:t> 1 που έχουν κάποιες </a:t>
            </a:r>
            <a:r>
              <a:rPr lang="el-GR" dirty="0" smtClean="0"/>
              <a:t>ιδιότητες</a:t>
            </a:r>
            <a:r>
              <a:rPr lang="en-US" dirty="0" smtClean="0"/>
              <a:t>;</a:t>
            </a:r>
          </a:p>
          <a:p>
            <a:r>
              <a:rPr lang="el-GR" dirty="0" smtClean="0"/>
              <a:t>Μία </a:t>
            </a:r>
            <a:r>
              <a:rPr lang="el-GR" dirty="0"/>
              <a:t>από τις προφανείς απαντήσεις σε αυτό το ερώτημα είναι το αυτοκίνητο. Ένα αυτοκίνητο μπορεί να έχει ιδιότητες όπως ο κινητήρας (πχ. 4.499 cm³ V8 βενζίνης), η μάρκα (πχ. </a:t>
            </a:r>
            <a:r>
              <a:rPr lang="en-US" dirty="0"/>
              <a:t>Ferrari</a:t>
            </a:r>
            <a:r>
              <a:rPr lang="el-GR" dirty="0"/>
              <a:t>), το μοντέλο (πχ. </a:t>
            </a:r>
            <a:r>
              <a:rPr lang="en-US" dirty="0"/>
              <a:t>Ferrari</a:t>
            </a:r>
            <a:r>
              <a:rPr lang="el-GR" dirty="0"/>
              <a:t> 488 </a:t>
            </a:r>
            <a:r>
              <a:rPr lang="en-US" dirty="0"/>
              <a:t>GTB</a:t>
            </a:r>
            <a:r>
              <a:rPr lang="el-GR" dirty="0"/>
              <a:t>), ο κατασκευαστής (πχ. Όμιλος </a:t>
            </a:r>
            <a:r>
              <a:rPr lang="en-US" dirty="0"/>
              <a:t>Fiat</a:t>
            </a:r>
            <a:r>
              <a:rPr lang="el-GR" dirty="0"/>
              <a:t>) και άλλα. Μπορείτε να βρείτε άλλες ιδιότητες; Προσπαθήστε να κάνετε την διαγραμματική αναπαράσταση του αντικειμένου αυτού.</a:t>
            </a:r>
          </a:p>
          <a:p>
            <a:r>
              <a:rPr lang="el-GR" dirty="0"/>
              <a:t>Ποιο άλλο αντικείμενο θα μπορούσε να ήταν; Μην ξεχνάτε αγώνες της </a:t>
            </a:r>
            <a:r>
              <a:rPr lang="en-US" dirty="0"/>
              <a:t>Formula</a:t>
            </a:r>
            <a:r>
              <a:rPr lang="el-GR" dirty="0"/>
              <a:t> 1 έχουμε! Μόνο για τα αυτοκίνητα παρακολουθείτε τους αγώνες; Προσπαθήστε να κάνετε την διαγραμματική αναπαράσταση του νέου αυτού αντικειμένου</a:t>
            </a:r>
            <a:r>
              <a:rPr lang="el-GR" dirty="0" smtClean="0"/>
              <a:t>.</a:t>
            </a:r>
            <a:endParaRPr lang="el-GR" dirty="0"/>
          </a:p>
        </p:txBody>
      </p:sp>
    </p:spTree>
    <p:extLst>
      <p:ext uri="{BB962C8B-B14F-4D97-AF65-F5344CB8AC3E}">
        <p14:creationId xmlns:p14="http://schemas.microsoft.com/office/powerpoint/2010/main" val="16470090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Τίτλος 1"/>
          <p:cNvSpPr>
            <a:spLocks noGrp="1"/>
          </p:cNvSpPr>
          <p:nvPr>
            <p:ph type="title"/>
          </p:nvPr>
        </p:nvSpPr>
        <p:spPr/>
        <p:txBody>
          <a:bodyPr/>
          <a:lstStyle/>
          <a:p>
            <a:r>
              <a:rPr lang="el-GR" smtClean="0"/>
              <a:t>Δραστηριότητα 2:</a:t>
            </a:r>
          </a:p>
        </p:txBody>
      </p:sp>
      <p:sp>
        <p:nvSpPr>
          <p:cNvPr id="17410" name="Θέση περιεχομένου 2"/>
          <p:cNvSpPr>
            <a:spLocks noGrp="1"/>
          </p:cNvSpPr>
          <p:nvPr>
            <p:ph idx="1"/>
          </p:nvPr>
        </p:nvSpPr>
        <p:spPr/>
        <p:txBody>
          <a:bodyPr/>
          <a:lstStyle/>
          <a:p>
            <a:r>
              <a:rPr lang="el-GR" smtClean="0"/>
              <a:t>Ποια χαρακτηριστικά (ιδιότητες) θα μπορούσαν να έχουν τα αντικείμενα αυτά; </a:t>
            </a:r>
            <a:endParaRPr lang="en-US" smtClean="0"/>
          </a:p>
          <a:p>
            <a:pPr>
              <a:buFont typeface="Arial" panose="020B0604020202020204" pitchFamily="34" charset="0"/>
              <a:buNone/>
            </a:pPr>
            <a:endParaRPr lang="en-US" smtClean="0"/>
          </a:p>
          <a:p>
            <a:r>
              <a:rPr lang="el-GR" smtClean="0"/>
              <a:t>Σκεφτείτε τι πραγματικά συμβαίνει όταν χρησιμοποιείτε το </a:t>
            </a:r>
            <a:r>
              <a:rPr lang="en-US" smtClean="0"/>
              <a:t>facebook.</a:t>
            </a:r>
          </a:p>
          <a:p>
            <a:endParaRPr lang="en-US" smtClean="0"/>
          </a:p>
        </p:txBody>
      </p:sp>
    </p:spTree>
    <p:extLst>
      <p:ext uri="{BB962C8B-B14F-4D97-AF65-F5344CB8AC3E}">
        <p14:creationId xmlns:p14="http://schemas.microsoft.com/office/powerpoint/2010/main" val="30423512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Τίτλος 1"/>
          <p:cNvSpPr>
            <a:spLocks noGrp="1"/>
          </p:cNvSpPr>
          <p:nvPr>
            <p:ph type="title"/>
          </p:nvPr>
        </p:nvSpPr>
        <p:spPr/>
        <p:txBody>
          <a:bodyPr/>
          <a:lstStyle/>
          <a:p>
            <a:r>
              <a:rPr lang="el-GR" smtClean="0"/>
              <a:t>Ενδεικτική λύση Δραστηριότητα 2:</a:t>
            </a:r>
          </a:p>
        </p:txBody>
      </p:sp>
      <p:sp>
        <p:nvSpPr>
          <p:cNvPr id="3" name="Θέση περιεχομένου 2">
            <a:extLst>
              <a:ext uri="{FF2B5EF4-FFF2-40B4-BE49-F238E27FC236}"/>
            </a:extLst>
          </p:cNvPr>
          <p:cNvSpPr>
            <a:spLocks noGrp="1"/>
          </p:cNvSpPr>
          <p:nvPr>
            <p:ph idx="1"/>
          </p:nvPr>
        </p:nvSpPr>
        <p:spPr>
          <a:xfrm>
            <a:off x="838200" y="1825625"/>
            <a:ext cx="10515600" cy="4471988"/>
          </a:xfrm>
        </p:spPr>
        <p:txBody>
          <a:bodyPr>
            <a:normAutofit/>
          </a:bodyPr>
          <a:lstStyle/>
          <a:p>
            <a:pPr>
              <a:lnSpc>
                <a:spcPct val="70000"/>
              </a:lnSpc>
            </a:pPr>
            <a:r>
              <a:rPr lang="el-GR" smtClean="0"/>
              <a:t>Χρήστης</a:t>
            </a:r>
          </a:p>
          <a:p>
            <a:pPr lvl="1">
              <a:lnSpc>
                <a:spcPct val="70000"/>
              </a:lnSpc>
            </a:pPr>
            <a:r>
              <a:rPr lang="en-US" sz="2800" smtClean="0"/>
              <a:t>username, </a:t>
            </a:r>
            <a:r>
              <a:rPr lang="el-GR" sz="2800" smtClean="0"/>
              <a:t>κωδικός, όνομα, τηλέφωνο, </a:t>
            </a:r>
            <a:r>
              <a:rPr lang="en-US" sz="2800" smtClean="0"/>
              <a:t>email</a:t>
            </a:r>
          </a:p>
          <a:p>
            <a:pPr lvl="1">
              <a:lnSpc>
                <a:spcPct val="70000"/>
              </a:lnSpc>
            </a:pPr>
            <a:endParaRPr lang="el-GR" sz="2800" smtClean="0"/>
          </a:p>
          <a:p>
            <a:pPr>
              <a:lnSpc>
                <a:spcPct val="70000"/>
              </a:lnSpc>
            </a:pPr>
            <a:r>
              <a:rPr lang="el-GR" smtClean="0"/>
              <a:t>Δημοσίευση </a:t>
            </a:r>
          </a:p>
          <a:p>
            <a:pPr lvl="1">
              <a:lnSpc>
                <a:spcPct val="70000"/>
              </a:lnSpc>
            </a:pPr>
            <a:r>
              <a:rPr lang="en-US" sz="2800" smtClean="0"/>
              <a:t>username, date, time, likes</a:t>
            </a:r>
            <a:r>
              <a:rPr lang="el-GR" sz="2800" smtClean="0"/>
              <a:t>, τύπος</a:t>
            </a:r>
            <a:endParaRPr lang="en-US" sz="2800" smtClean="0"/>
          </a:p>
          <a:p>
            <a:pPr lvl="1">
              <a:lnSpc>
                <a:spcPct val="70000"/>
              </a:lnSpc>
            </a:pPr>
            <a:endParaRPr lang="el-GR" sz="2800" smtClean="0"/>
          </a:p>
          <a:p>
            <a:pPr>
              <a:lnSpc>
                <a:spcPct val="70000"/>
              </a:lnSpc>
            </a:pPr>
            <a:r>
              <a:rPr lang="el-GR" smtClean="0"/>
              <a:t>Φωτογραφία – Βίντεο – Εικόνα</a:t>
            </a:r>
          </a:p>
          <a:p>
            <a:pPr lvl="1">
              <a:lnSpc>
                <a:spcPct val="70000"/>
              </a:lnSpc>
            </a:pPr>
            <a:r>
              <a:rPr lang="el-GR" sz="2800" smtClean="0"/>
              <a:t>όνομα αρχείου, </a:t>
            </a:r>
            <a:r>
              <a:rPr lang="en-US" sz="2800" smtClean="0"/>
              <a:t>date, time, </a:t>
            </a:r>
            <a:r>
              <a:rPr lang="el-GR" sz="2800" smtClean="0"/>
              <a:t>τοποθεσία</a:t>
            </a:r>
            <a:endParaRPr lang="en-US" sz="2800" smtClean="0"/>
          </a:p>
          <a:p>
            <a:pPr lvl="1">
              <a:lnSpc>
                <a:spcPct val="70000"/>
              </a:lnSpc>
            </a:pPr>
            <a:endParaRPr lang="el-GR" sz="2800" smtClean="0"/>
          </a:p>
          <a:p>
            <a:pPr>
              <a:lnSpc>
                <a:spcPct val="70000"/>
              </a:lnSpc>
            </a:pPr>
            <a:r>
              <a:rPr lang="el-GR" smtClean="0"/>
              <a:t>Προφίλ </a:t>
            </a:r>
          </a:p>
          <a:p>
            <a:pPr lvl="1">
              <a:lnSpc>
                <a:spcPct val="70000"/>
              </a:lnSpc>
            </a:pPr>
            <a:r>
              <a:rPr lang="el-GR" sz="2800" smtClean="0"/>
              <a:t>εκπαίδευση, δουλειά, φύλο, ημ. Γέννησης, σχέση …</a:t>
            </a:r>
          </a:p>
          <a:p>
            <a:pPr lvl="1">
              <a:lnSpc>
                <a:spcPct val="70000"/>
              </a:lnSpc>
              <a:buFont typeface="Arial" panose="020B0604020202020204" pitchFamily="34" charset="0"/>
              <a:buNone/>
            </a:pPr>
            <a:endParaRPr lang="el-GR" sz="1900" smtClean="0"/>
          </a:p>
          <a:p>
            <a:pPr lvl="1">
              <a:lnSpc>
                <a:spcPct val="70000"/>
              </a:lnSpc>
              <a:buFont typeface="Arial" panose="020B0604020202020204" pitchFamily="34" charset="0"/>
              <a:buNone/>
            </a:pPr>
            <a:endParaRPr lang="el-GR" sz="1900" smtClean="0"/>
          </a:p>
        </p:txBody>
      </p:sp>
    </p:spTree>
    <p:extLst>
      <p:ext uri="{BB962C8B-B14F-4D97-AF65-F5344CB8AC3E}">
        <p14:creationId xmlns:p14="http://schemas.microsoft.com/office/powerpoint/2010/main" val="32564793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Τίτλος 1"/>
          <p:cNvSpPr>
            <a:spLocks noGrp="1"/>
          </p:cNvSpPr>
          <p:nvPr>
            <p:ph type="title"/>
          </p:nvPr>
        </p:nvSpPr>
        <p:spPr/>
        <p:txBody>
          <a:bodyPr/>
          <a:lstStyle/>
          <a:p>
            <a:r>
              <a:rPr lang="el-GR" smtClean="0"/>
              <a:t>Δραστηριότητα 3:</a:t>
            </a:r>
          </a:p>
        </p:txBody>
      </p:sp>
      <p:sp>
        <p:nvSpPr>
          <p:cNvPr id="19458" name="Θέση περιεχομένου 2"/>
          <p:cNvSpPr>
            <a:spLocks noGrp="1"/>
          </p:cNvSpPr>
          <p:nvPr>
            <p:ph idx="1"/>
          </p:nvPr>
        </p:nvSpPr>
        <p:spPr/>
        <p:txBody>
          <a:bodyPr/>
          <a:lstStyle/>
          <a:p>
            <a:r>
              <a:rPr lang="el-GR" smtClean="0"/>
              <a:t>Ποιες ενέργειες πιθανά παρέχει το κάθε αντικείμενο;</a:t>
            </a:r>
            <a:endParaRPr lang="en-US" smtClean="0"/>
          </a:p>
          <a:p>
            <a:pPr>
              <a:buFont typeface="Arial" panose="020B0604020202020204" pitchFamily="34" charset="0"/>
              <a:buNone/>
            </a:pPr>
            <a:endParaRPr lang="el-GR" smtClean="0"/>
          </a:p>
          <a:p>
            <a:pPr>
              <a:buFont typeface="Arial" panose="020B0604020202020204" pitchFamily="34" charset="0"/>
              <a:buNone/>
            </a:pPr>
            <a:endParaRPr lang="el-GR" smtClean="0"/>
          </a:p>
        </p:txBody>
      </p:sp>
    </p:spTree>
    <p:extLst>
      <p:ext uri="{BB962C8B-B14F-4D97-AF65-F5344CB8AC3E}">
        <p14:creationId xmlns:p14="http://schemas.microsoft.com/office/powerpoint/2010/main" val="190521783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p:cNvSpPr>
            <a:spLocks noGrp="1"/>
          </p:cNvSpPr>
          <p:nvPr>
            <p:ph type="title"/>
          </p:nvPr>
        </p:nvSpPr>
        <p:spPr/>
        <p:txBody>
          <a:bodyPr/>
          <a:lstStyle/>
          <a:p>
            <a:r>
              <a:rPr lang="el-GR" smtClean="0"/>
              <a:t>Ενδεικτική λύση Δραστηριότητα 3:</a:t>
            </a:r>
          </a:p>
        </p:txBody>
      </p:sp>
      <p:sp>
        <p:nvSpPr>
          <p:cNvPr id="3" name="Θέση περιεχομένου 2">
            <a:extLst>
              <a:ext uri="{FF2B5EF4-FFF2-40B4-BE49-F238E27FC236}"/>
            </a:extLst>
          </p:cNvPr>
          <p:cNvSpPr>
            <a:spLocks noGrp="1"/>
          </p:cNvSpPr>
          <p:nvPr>
            <p:ph idx="1"/>
          </p:nvPr>
        </p:nvSpPr>
        <p:spPr>
          <a:xfrm>
            <a:off x="838200" y="1584325"/>
            <a:ext cx="10842625" cy="4900613"/>
          </a:xfrm>
        </p:spPr>
        <p:txBody>
          <a:bodyPr>
            <a:normAutofit/>
          </a:bodyPr>
          <a:lstStyle/>
          <a:p>
            <a:pPr>
              <a:lnSpc>
                <a:spcPct val="70000"/>
              </a:lnSpc>
            </a:pPr>
            <a:r>
              <a:rPr lang="el-GR" smtClean="0"/>
              <a:t>Χρήστης:</a:t>
            </a:r>
          </a:p>
          <a:p>
            <a:pPr>
              <a:lnSpc>
                <a:spcPct val="70000"/>
              </a:lnSpc>
              <a:buFont typeface="Arial" panose="020B0604020202020204" pitchFamily="34" charset="0"/>
              <a:buNone/>
            </a:pPr>
            <a:r>
              <a:rPr lang="el-GR" i="1" smtClean="0"/>
              <a:t>   ΚάνωΕγγραφή(), ΚάνωΕίσοδο(), Δημοσιεύω(), Κάνω</a:t>
            </a:r>
            <a:r>
              <a:rPr lang="en-US" i="1" smtClean="0"/>
              <a:t>Like</a:t>
            </a:r>
            <a:r>
              <a:rPr lang="el-GR" i="1" smtClean="0"/>
              <a:t>()</a:t>
            </a:r>
            <a:r>
              <a:rPr lang="en-US" i="1" smtClean="0"/>
              <a:t>, </a:t>
            </a:r>
            <a:r>
              <a:rPr lang="el-GR" i="1" smtClean="0"/>
              <a:t>ΚάνωΣχόλια(), ΚάνωΑίτημαΦιλίας(), ΔέχομαιΑίτημαΦιλίας(), ΑπορρίπτωΑίτημαΦιλίας(), ΕμφανίζωΠροφίλ() </a:t>
            </a:r>
          </a:p>
          <a:p>
            <a:pPr>
              <a:lnSpc>
                <a:spcPct val="70000"/>
              </a:lnSpc>
              <a:buFont typeface="Arial" panose="020B0604020202020204" pitchFamily="34" charset="0"/>
              <a:buNone/>
            </a:pPr>
            <a:endParaRPr lang="el-GR" sz="1200" smtClean="0"/>
          </a:p>
          <a:p>
            <a:pPr>
              <a:lnSpc>
                <a:spcPct val="70000"/>
              </a:lnSpc>
            </a:pPr>
            <a:r>
              <a:rPr lang="el-GR" smtClean="0"/>
              <a:t>Δημοσίευση</a:t>
            </a:r>
          </a:p>
          <a:p>
            <a:pPr>
              <a:lnSpc>
                <a:spcPct val="70000"/>
              </a:lnSpc>
              <a:buFont typeface="Arial" panose="020B0604020202020204" pitchFamily="34" charset="0"/>
              <a:buNone/>
            </a:pPr>
            <a:r>
              <a:rPr lang="el-GR" i="1" smtClean="0"/>
              <a:t>   Δέχομαι</a:t>
            </a:r>
            <a:r>
              <a:rPr lang="en-US" i="1" smtClean="0"/>
              <a:t>Like</a:t>
            </a:r>
            <a:r>
              <a:rPr lang="el-GR" i="1" smtClean="0"/>
              <a:t>(), ΔέχομαιΣχόλια (), Εμφανίζομαι()</a:t>
            </a:r>
          </a:p>
          <a:p>
            <a:pPr>
              <a:lnSpc>
                <a:spcPct val="70000"/>
              </a:lnSpc>
            </a:pPr>
            <a:endParaRPr lang="el-GR" sz="1200" smtClean="0"/>
          </a:p>
          <a:p>
            <a:pPr>
              <a:lnSpc>
                <a:spcPct val="70000"/>
              </a:lnSpc>
            </a:pPr>
            <a:r>
              <a:rPr lang="el-GR" smtClean="0"/>
              <a:t>Φωτογραφία – Βίντεο – Εικόνα </a:t>
            </a:r>
          </a:p>
          <a:p>
            <a:pPr>
              <a:lnSpc>
                <a:spcPct val="70000"/>
              </a:lnSpc>
              <a:buFont typeface="Arial" panose="020B0604020202020204" pitchFamily="34" charset="0"/>
              <a:buNone/>
            </a:pPr>
            <a:r>
              <a:rPr lang="el-GR" i="1" smtClean="0"/>
              <a:t>   Εμφανίζομαι()  (</a:t>
            </a:r>
            <a:r>
              <a:rPr lang="el-GR" sz="1800" i="1" smtClean="0"/>
              <a:t>Δέχομαι</a:t>
            </a:r>
            <a:r>
              <a:rPr lang="en-US" sz="1800" i="1" smtClean="0"/>
              <a:t>Like</a:t>
            </a:r>
            <a:r>
              <a:rPr lang="el-GR" sz="1800" i="1" smtClean="0"/>
              <a:t>(), ΔέχομαιΣχόλια (), Εμφανίζομαι()</a:t>
            </a:r>
            <a:r>
              <a:rPr lang="el-GR" i="1" smtClean="0"/>
              <a:t>)</a:t>
            </a:r>
          </a:p>
          <a:p>
            <a:pPr>
              <a:lnSpc>
                <a:spcPct val="70000"/>
              </a:lnSpc>
            </a:pPr>
            <a:endParaRPr lang="el-GR" sz="1200" i="1" smtClean="0"/>
          </a:p>
          <a:p>
            <a:pPr>
              <a:lnSpc>
                <a:spcPct val="70000"/>
              </a:lnSpc>
            </a:pPr>
            <a:r>
              <a:rPr lang="el-GR" smtClean="0"/>
              <a:t>Προφίλ</a:t>
            </a:r>
          </a:p>
          <a:p>
            <a:pPr>
              <a:lnSpc>
                <a:spcPct val="70000"/>
              </a:lnSpc>
              <a:buFont typeface="Arial" panose="020B0604020202020204" pitchFamily="34" charset="0"/>
              <a:buNone/>
            </a:pPr>
            <a:r>
              <a:rPr lang="el-GR" i="1" smtClean="0"/>
              <a:t>   ΔέχομαιΠροσωπικέςΠληροφορίες(), ΔέχομαιΕνδιαφέροντα()</a:t>
            </a:r>
            <a:endParaRPr lang="el-GR" smtClean="0"/>
          </a:p>
          <a:p>
            <a:pPr>
              <a:lnSpc>
                <a:spcPct val="70000"/>
              </a:lnSpc>
              <a:buFont typeface="Arial" panose="020B0604020202020204" pitchFamily="34" charset="0"/>
              <a:buNone/>
            </a:pPr>
            <a:endParaRPr lang="el-GR" i="1" smtClean="0"/>
          </a:p>
        </p:txBody>
      </p:sp>
    </p:spTree>
    <p:extLst>
      <p:ext uri="{BB962C8B-B14F-4D97-AF65-F5344CB8AC3E}">
        <p14:creationId xmlns:p14="http://schemas.microsoft.com/office/powerpoint/2010/main" val="30034601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p:cNvSpPr>
            <a:spLocks noGrp="1"/>
          </p:cNvSpPr>
          <p:nvPr>
            <p:ph type="title"/>
          </p:nvPr>
        </p:nvSpPr>
        <p:spPr/>
        <p:txBody>
          <a:bodyPr/>
          <a:lstStyle/>
          <a:p>
            <a:r>
              <a:rPr lang="el-GR" smtClean="0"/>
              <a:t>Δραστηριότητα 4:</a:t>
            </a:r>
          </a:p>
        </p:txBody>
      </p:sp>
      <p:sp>
        <p:nvSpPr>
          <p:cNvPr id="21506" name="Θέση περιεχομένου 2"/>
          <p:cNvSpPr>
            <a:spLocks noGrp="1"/>
          </p:cNvSpPr>
          <p:nvPr>
            <p:ph idx="1"/>
          </p:nvPr>
        </p:nvSpPr>
        <p:spPr/>
        <p:txBody>
          <a:bodyPr/>
          <a:lstStyle/>
          <a:p>
            <a:r>
              <a:rPr lang="el-GR" smtClean="0"/>
              <a:t>Πως τα αντικείμενα αυτά αλληλοεπιδρούν μεταξύ τους; </a:t>
            </a:r>
          </a:p>
          <a:p>
            <a:pPr>
              <a:buFont typeface="Arial" panose="020B0604020202020204" pitchFamily="34" charset="0"/>
              <a:buNone/>
            </a:pPr>
            <a:endParaRPr lang="en-US" smtClean="0"/>
          </a:p>
          <a:p>
            <a:r>
              <a:rPr lang="el-GR" smtClean="0"/>
              <a:t>Φτιάξτε το κατάλληλο διάγραμμα αλληλεπίδρασης.</a:t>
            </a:r>
          </a:p>
        </p:txBody>
      </p:sp>
    </p:spTree>
    <p:extLst>
      <p:ext uri="{BB962C8B-B14F-4D97-AF65-F5344CB8AC3E}">
        <p14:creationId xmlns:p14="http://schemas.microsoft.com/office/powerpoint/2010/main" val="3526818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p:txBody>
          <a:bodyPr/>
          <a:lstStyle/>
          <a:p>
            <a:r>
              <a:rPr lang="el-GR" smtClean="0"/>
              <a:t>Ενδεικτική λύση Δραστηριότητα 4:</a:t>
            </a:r>
          </a:p>
        </p:txBody>
      </p:sp>
      <p:graphicFrame>
        <p:nvGraphicFramePr>
          <p:cNvPr id="22569" name="Object 41"/>
          <p:cNvGraphicFramePr>
            <a:graphicFrameLocks noChangeAspect="1"/>
          </p:cNvGraphicFramePr>
          <p:nvPr/>
        </p:nvGraphicFramePr>
        <p:xfrm>
          <a:off x="1223963" y="1400175"/>
          <a:ext cx="9918700" cy="5232400"/>
        </p:xfrm>
        <a:graphic>
          <a:graphicData uri="http://schemas.openxmlformats.org/presentationml/2006/ole">
            <mc:AlternateContent xmlns:mc="http://schemas.openxmlformats.org/markup-compatibility/2006">
              <mc:Choice xmlns:v="urn:schemas-microsoft-com:vml" Requires="v">
                <p:oleObj spid="_x0000_s1041" name="Φωτογραφία του Photo Editor" r:id="rId3" imgW="6733333" imgH="3552381" progId="MSPhotoEd.3">
                  <p:embed/>
                </p:oleObj>
              </mc:Choice>
              <mc:Fallback>
                <p:oleObj name="Φωτογραφία του Photo Editor" r:id="rId3" imgW="6733333" imgH="3552381"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3963" y="1400175"/>
                        <a:ext cx="9918700" cy="523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0702036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p:cNvSpPr>
            <a:spLocks noGrp="1"/>
          </p:cNvSpPr>
          <p:nvPr>
            <p:ph type="title"/>
          </p:nvPr>
        </p:nvSpPr>
        <p:spPr/>
        <p:txBody>
          <a:bodyPr/>
          <a:lstStyle/>
          <a:p>
            <a:r>
              <a:rPr lang="el-GR" smtClean="0"/>
              <a:t>Δραστηριότητα 5:</a:t>
            </a:r>
          </a:p>
        </p:txBody>
      </p:sp>
      <p:sp>
        <p:nvSpPr>
          <p:cNvPr id="23554" name="Θέση περιεχομένου 2"/>
          <p:cNvSpPr>
            <a:spLocks noGrp="1"/>
          </p:cNvSpPr>
          <p:nvPr>
            <p:ph idx="1"/>
          </p:nvPr>
        </p:nvSpPr>
        <p:spPr/>
        <p:txBody>
          <a:bodyPr/>
          <a:lstStyle/>
          <a:p>
            <a:pPr>
              <a:buFont typeface="Arial" panose="020B0604020202020204" pitchFamily="34" charset="0"/>
              <a:buNone/>
            </a:pPr>
            <a:endParaRPr lang="en-US" dirty="0" smtClean="0"/>
          </a:p>
          <a:p>
            <a:r>
              <a:rPr lang="el-GR" dirty="0" smtClean="0"/>
              <a:t>Δώστε παραδείγματα αντικειμένων των κλάσεων Χρηστών και Δημοσιεύσεων</a:t>
            </a:r>
          </a:p>
          <a:p>
            <a:endParaRPr lang="el-GR" dirty="0" smtClean="0"/>
          </a:p>
        </p:txBody>
      </p:sp>
    </p:spTree>
    <p:extLst>
      <p:ext uri="{BB962C8B-B14F-4D97-AF65-F5344CB8AC3E}">
        <p14:creationId xmlns:p14="http://schemas.microsoft.com/office/powerpoint/2010/main" val="7702759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p:cNvSpPr>
            <a:spLocks noGrp="1"/>
          </p:cNvSpPr>
          <p:nvPr>
            <p:ph type="title"/>
          </p:nvPr>
        </p:nvSpPr>
        <p:spPr/>
        <p:txBody>
          <a:bodyPr/>
          <a:lstStyle/>
          <a:p>
            <a:r>
              <a:rPr lang="el-GR" smtClean="0"/>
              <a:t>Ενδεικτική λύση Δραστηριότητα 5:</a:t>
            </a:r>
          </a:p>
        </p:txBody>
      </p:sp>
      <p:sp>
        <p:nvSpPr>
          <p:cNvPr id="24580" name="Θέση περιεχομένου 2"/>
          <p:cNvSpPr>
            <a:spLocks/>
          </p:cNvSpPr>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pPr>
            <a:endParaRPr lang="en-US"/>
          </a:p>
          <a:p>
            <a:r>
              <a:rPr lang="el-GR"/>
              <a:t>Χρήστης και Δημοσίευση είναι κλάσεις</a:t>
            </a:r>
          </a:p>
          <a:p>
            <a:pPr lvl="1"/>
            <a:endParaRPr lang="el-GR"/>
          </a:p>
          <a:p>
            <a:pPr lvl="1"/>
            <a:r>
              <a:rPr lang="el-GR"/>
              <a:t>Αντικείμενα της κλάσης Χρήστης είναι οι διάφοροι χρήστες (ο Γιώργος, η Μαρία κλπ.)</a:t>
            </a:r>
          </a:p>
          <a:p>
            <a:pPr lvl="1"/>
            <a:endParaRPr lang="el-GR"/>
          </a:p>
          <a:p>
            <a:pPr lvl="1"/>
            <a:r>
              <a:rPr lang="el-GR"/>
              <a:t>Αντικείμενα της κλάσης Δημοσίευσης είναι οι διάφορες δημοσιεύσεις που κάνουμε (μια φωτογραφία που ανεβάζουμε, ένα κείμενο που γράφουμε, μια εικόνα ή ένα βίντεο)</a:t>
            </a:r>
          </a:p>
          <a:p>
            <a:endParaRPr lang="el-GR"/>
          </a:p>
        </p:txBody>
      </p:sp>
    </p:spTree>
    <p:extLst>
      <p:ext uri="{BB962C8B-B14F-4D97-AF65-F5344CB8AC3E}">
        <p14:creationId xmlns:p14="http://schemas.microsoft.com/office/powerpoint/2010/main" val="38686795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p:cNvSpPr>
            <a:spLocks noGrp="1"/>
          </p:cNvSpPr>
          <p:nvPr>
            <p:ph type="title"/>
          </p:nvPr>
        </p:nvSpPr>
        <p:spPr/>
        <p:txBody>
          <a:bodyPr/>
          <a:lstStyle/>
          <a:p>
            <a:r>
              <a:rPr lang="el-GR" smtClean="0"/>
              <a:t>Δραστηριότητα 6:</a:t>
            </a:r>
          </a:p>
        </p:txBody>
      </p:sp>
      <p:sp>
        <p:nvSpPr>
          <p:cNvPr id="25602" name="Θέση περιεχομένου 2"/>
          <p:cNvSpPr>
            <a:spLocks noGrp="1"/>
          </p:cNvSpPr>
          <p:nvPr>
            <p:ph idx="1"/>
          </p:nvPr>
        </p:nvSpPr>
        <p:spPr/>
        <p:txBody>
          <a:bodyPr/>
          <a:lstStyle/>
          <a:p>
            <a:r>
              <a:rPr lang="el-GR" smtClean="0"/>
              <a:t>Μπορείτε να εντοπίσετε κάποια ιεραρχία μεταξύ αυτών των κλάσεων;</a:t>
            </a:r>
            <a:endParaRPr lang="en-US" smtClean="0"/>
          </a:p>
          <a:p>
            <a:r>
              <a:rPr lang="el-GR" smtClean="0"/>
              <a:t>Μήπως μπορείτε να φτιάξετε και άλλες κλάσεις που κληρονομούν από αυτές;</a:t>
            </a:r>
          </a:p>
          <a:p>
            <a:r>
              <a:rPr lang="el-GR" smtClean="0"/>
              <a:t>Δημιουργήστε τη διαγραμματική απεικόνιση σχέσεων κληρονομικότητας ανάμεσα στις κλάσεις που σκεφτήκατε.</a:t>
            </a:r>
          </a:p>
          <a:p>
            <a:endParaRPr lang="el-GR" smtClean="0"/>
          </a:p>
        </p:txBody>
      </p:sp>
    </p:spTree>
    <p:extLst>
      <p:ext uri="{BB962C8B-B14F-4D97-AF65-F5344CB8AC3E}">
        <p14:creationId xmlns:p14="http://schemas.microsoft.com/office/powerpoint/2010/main" val="25450082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p:cNvSpPr>
            <a:spLocks noGrp="1"/>
          </p:cNvSpPr>
          <p:nvPr>
            <p:ph type="title"/>
          </p:nvPr>
        </p:nvSpPr>
        <p:spPr/>
        <p:txBody>
          <a:bodyPr/>
          <a:lstStyle/>
          <a:p>
            <a:r>
              <a:rPr lang="el-GR" smtClean="0"/>
              <a:t>Ενδεικτική λύση Δραστηριότητα 6:</a:t>
            </a:r>
          </a:p>
        </p:txBody>
      </p:sp>
      <p:graphicFrame>
        <p:nvGraphicFramePr>
          <p:cNvPr id="26652" name="Object 28"/>
          <p:cNvGraphicFramePr>
            <a:graphicFrameLocks noChangeAspect="1"/>
          </p:cNvGraphicFramePr>
          <p:nvPr/>
        </p:nvGraphicFramePr>
        <p:xfrm>
          <a:off x="1884363" y="1403350"/>
          <a:ext cx="8397875" cy="5153025"/>
        </p:xfrm>
        <a:graphic>
          <a:graphicData uri="http://schemas.openxmlformats.org/presentationml/2006/ole">
            <mc:AlternateContent xmlns:mc="http://schemas.openxmlformats.org/markup-compatibility/2006">
              <mc:Choice xmlns:v="urn:schemas-microsoft-com:vml" Requires="v">
                <p:oleObj spid="_x0000_s2065" name="Φωτογραφία του Photo Editor" r:id="rId3" imgW="6114286" imgH="3753374" progId="MSPhotoEd.3">
                  <p:embed/>
                </p:oleObj>
              </mc:Choice>
              <mc:Fallback>
                <p:oleObj name="Φωτογραφία του Photo Editor" r:id="rId3" imgW="6114286" imgH="3753374"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4363" y="1403350"/>
                        <a:ext cx="8397875" cy="515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0367486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Δραστηριότητα 2: Φοιτητής (Χρόνος: 2</a:t>
            </a:r>
            <a:r>
              <a:rPr lang="en-US" b="1" dirty="0"/>
              <a:t>min</a:t>
            </a:r>
            <a:r>
              <a:rPr lang="el-GR" b="1" dirty="0" smtClean="0"/>
              <a:t>)</a:t>
            </a:r>
            <a:endParaRPr lang="el-GR" dirty="0"/>
          </a:p>
        </p:txBody>
      </p:sp>
      <p:sp>
        <p:nvSpPr>
          <p:cNvPr id="3" name="Θέση περιεχομένου 2"/>
          <p:cNvSpPr>
            <a:spLocks noGrp="1"/>
          </p:cNvSpPr>
          <p:nvPr>
            <p:ph idx="1"/>
          </p:nvPr>
        </p:nvSpPr>
        <p:spPr/>
        <p:txBody>
          <a:bodyPr/>
          <a:lstStyle/>
          <a:p>
            <a:r>
              <a:rPr lang="el-GR" dirty="0"/>
              <a:t>Ποιες μπορεί να είναι οι ιδιότητες ενός Φοιτητή πχ του Κωνσταντίνου Κωνσταντινίδη εκτός από το Επίθετο και το Όνομα; Ενός Καθηγητή; Ενός μαθήματος; Προσπαθήστε να κάνετε την διαγραμματική αναπαράσταση των αντικειμένων αυτών.</a:t>
            </a:r>
          </a:p>
          <a:p>
            <a:pPr marL="0" indent="0">
              <a:buNone/>
            </a:pPr>
            <a:endParaRPr lang="el-GR" dirty="0"/>
          </a:p>
        </p:txBody>
      </p:sp>
    </p:spTree>
    <p:extLst>
      <p:ext uri="{BB962C8B-B14F-4D97-AF65-F5344CB8AC3E}">
        <p14:creationId xmlns:p14="http://schemas.microsoft.com/office/powerpoint/2010/main" val="9053244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p:cNvSpPr>
            <a:spLocks noGrp="1"/>
          </p:cNvSpPr>
          <p:nvPr>
            <p:ph type="title"/>
          </p:nvPr>
        </p:nvSpPr>
        <p:spPr/>
        <p:txBody>
          <a:bodyPr/>
          <a:lstStyle/>
          <a:p>
            <a:r>
              <a:rPr lang="el-GR" smtClean="0"/>
              <a:t>Δραστηριότητα 7:</a:t>
            </a:r>
          </a:p>
        </p:txBody>
      </p:sp>
      <p:sp>
        <p:nvSpPr>
          <p:cNvPr id="27650" name="Θέση περιεχομένου 2"/>
          <p:cNvSpPr>
            <a:spLocks noGrp="1"/>
          </p:cNvSpPr>
          <p:nvPr>
            <p:ph idx="1"/>
          </p:nvPr>
        </p:nvSpPr>
        <p:spPr/>
        <p:txBody>
          <a:bodyPr/>
          <a:lstStyle/>
          <a:p>
            <a:r>
              <a:rPr lang="el-GR" smtClean="0"/>
              <a:t>Υπάρχουν συμπεριφορές που δεν αλλάζουν και είναι ίδιες για όλες τις υποκλάσεις;</a:t>
            </a:r>
          </a:p>
          <a:p>
            <a:pPr>
              <a:buFont typeface="Arial" panose="020B0604020202020204" pitchFamily="34" charset="0"/>
              <a:buNone/>
            </a:pPr>
            <a:endParaRPr lang="el-GR" smtClean="0"/>
          </a:p>
          <a:p>
            <a:r>
              <a:rPr lang="el-GR" smtClean="0"/>
              <a:t>Υπάρχουν διαφορές στην συμπεριφορά των αντικειμένων ανάλογα με τον τύπο τους; Δηλαδή υπάρχει κάπου μέθοδος ή ενέργεια που θα μπορούσε να είναι «πολυμορφική»;</a:t>
            </a:r>
          </a:p>
          <a:p>
            <a:endParaRPr lang="el-GR" smtClean="0"/>
          </a:p>
        </p:txBody>
      </p:sp>
    </p:spTree>
    <p:extLst>
      <p:ext uri="{BB962C8B-B14F-4D97-AF65-F5344CB8AC3E}">
        <p14:creationId xmlns:p14="http://schemas.microsoft.com/office/powerpoint/2010/main" val="20823151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p:cNvSpPr>
            <a:spLocks noGrp="1"/>
          </p:cNvSpPr>
          <p:nvPr>
            <p:ph type="title"/>
          </p:nvPr>
        </p:nvSpPr>
        <p:spPr/>
        <p:txBody>
          <a:bodyPr/>
          <a:lstStyle/>
          <a:p>
            <a:r>
              <a:rPr lang="el-GR" smtClean="0"/>
              <a:t>Ενδεικτική λύση Δραστηριότητα 7:</a:t>
            </a:r>
          </a:p>
        </p:txBody>
      </p:sp>
      <p:sp>
        <p:nvSpPr>
          <p:cNvPr id="28674" name="Θέση περιεχομένου 2"/>
          <p:cNvSpPr>
            <a:spLocks noGrp="1"/>
          </p:cNvSpPr>
          <p:nvPr>
            <p:ph idx="1"/>
          </p:nvPr>
        </p:nvSpPr>
        <p:spPr>
          <a:xfrm>
            <a:off x="838200" y="1622425"/>
            <a:ext cx="10515600" cy="4351338"/>
          </a:xfrm>
        </p:spPr>
        <p:txBody>
          <a:bodyPr>
            <a:normAutofit lnSpcReduction="10000"/>
          </a:bodyPr>
          <a:lstStyle/>
          <a:p>
            <a:pPr marL="0" indent="0">
              <a:buFont typeface="Arial" panose="020B0604020202020204" pitchFamily="34" charset="0"/>
              <a:buNone/>
            </a:pPr>
            <a:r>
              <a:rPr lang="el-GR" smtClean="0"/>
              <a:t>Η μέθοδος Δέχομαι</a:t>
            </a:r>
            <a:r>
              <a:rPr lang="en-US" smtClean="0"/>
              <a:t>Like() </a:t>
            </a:r>
            <a:r>
              <a:rPr lang="el-GR" smtClean="0"/>
              <a:t>αλλάζει όταν είναι διαφορετικός ο τύπος της δημοσίευσης; (</a:t>
            </a:r>
            <a:r>
              <a:rPr lang="el-GR" smtClean="0">
                <a:solidFill>
                  <a:schemeClr val="accent1"/>
                </a:solidFill>
              </a:rPr>
              <a:t>Μάλλον ΌΧΙ</a:t>
            </a:r>
            <a:r>
              <a:rPr lang="el-GR" smtClean="0"/>
              <a:t>) </a:t>
            </a:r>
          </a:p>
          <a:p>
            <a:pPr marL="0" indent="0">
              <a:buFont typeface="Arial" panose="020B0604020202020204" pitchFamily="34" charset="0"/>
              <a:buNone/>
            </a:pPr>
            <a:endParaRPr lang="el-GR" sz="1400" smtClean="0"/>
          </a:p>
          <a:p>
            <a:pPr marL="0" indent="0">
              <a:buFont typeface="Arial" panose="020B0604020202020204" pitchFamily="34" charset="0"/>
              <a:buNone/>
            </a:pPr>
            <a:r>
              <a:rPr lang="el-GR" smtClean="0"/>
              <a:t>Αντίθετα η μέθοδος Εμφανίζομαι() στις δημοσιεύσεις είναι πολυμορφική γιατί συμπεριφέρεται διαφορετικά ανάλογα με τον τύπο της δημοσίευσης (φωτογραφία, βίντεο, εικόνα, κείμενο)</a:t>
            </a:r>
          </a:p>
          <a:p>
            <a:pPr marL="0" indent="0">
              <a:buFont typeface="Arial" panose="020B0604020202020204" pitchFamily="34" charset="0"/>
              <a:buNone/>
            </a:pPr>
            <a:endParaRPr lang="el-GR" sz="1400" smtClean="0"/>
          </a:p>
          <a:p>
            <a:pPr marL="0" indent="0">
              <a:buFont typeface="Arial" panose="020B0604020202020204" pitchFamily="34" charset="0"/>
              <a:buNone/>
            </a:pPr>
            <a:r>
              <a:rPr lang="el-GR" smtClean="0"/>
              <a:t>Μπορείτε να σκεφτείτε κάτι ανάλογο μη πολυμορφικό και πολυμορφικό για τους Χρήστες (πχ. η εμφάνιση του προφίλ ακολουθεί τους ίδιους κανόνες για έναν απλό χρήστη ή  έναν εταιρικό/συλλογικό; Τι συμβαίνει αντίστοιχα με την εγγραφή;)</a:t>
            </a:r>
          </a:p>
        </p:txBody>
      </p:sp>
    </p:spTree>
    <p:extLst>
      <p:ext uri="{BB962C8B-B14F-4D97-AF65-F5344CB8AC3E}">
        <p14:creationId xmlns:p14="http://schemas.microsoft.com/office/powerpoint/2010/main" val="33472968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a:t>Μέθοδοι </a:t>
            </a:r>
            <a:r>
              <a:rPr lang="el-GR" b="1" dirty="0" smtClean="0"/>
              <a:t>αντικειμένων</a:t>
            </a:r>
            <a:endParaRPr lang="el-GR" dirty="0"/>
          </a:p>
        </p:txBody>
      </p:sp>
    </p:spTree>
    <p:extLst>
      <p:ext uri="{BB962C8B-B14F-4D97-AF65-F5344CB8AC3E}">
        <p14:creationId xmlns:p14="http://schemas.microsoft.com/office/powerpoint/2010/main" val="27137040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b="1" dirty="0"/>
              <a:t>Δραστηριότητα 1: </a:t>
            </a:r>
            <a:r>
              <a:rPr lang="en-US" b="1" dirty="0"/>
              <a:t>Formula</a:t>
            </a:r>
            <a:r>
              <a:rPr lang="el-GR" b="1" dirty="0"/>
              <a:t> 1 (Χρόνος: 3</a:t>
            </a:r>
            <a:r>
              <a:rPr lang="en-US" b="1" dirty="0"/>
              <a:t>min</a:t>
            </a:r>
            <a:r>
              <a:rPr lang="el-GR" b="1" dirty="0" smtClean="0"/>
              <a:t>)</a:t>
            </a:r>
            <a:endParaRPr lang="el-GR" dirty="0"/>
          </a:p>
        </p:txBody>
      </p:sp>
      <p:sp>
        <p:nvSpPr>
          <p:cNvPr id="4" name="Θέση περιεχομένου 3"/>
          <p:cNvSpPr>
            <a:spLocks noGrp="1"/>
          </p:cNvSpPr>
          <p:nvPr>
            <p:ph idx="1"/>
          </p:nvPr>
        </p:nvSpPr>
        <p:spPr/>
        <p:txBody>
          <a:bodyPr>
            <a:normAutofit fontScale="92500" lnSpcReduction="10000"/>
          </a:bodyPr>
          <a:lstStyle/>
          <a:p>
            <a:r>
              <a:rPr lang="el-GR" dirty="0"/>
              <a:t>Στην δραστηριότητα 1 της προηγούμενης ενότητας ας σκεφτούμε τι μπορεί να κάνει ένα αυτοκίνητο; Ποιες δηλαδή μπορεί να είναι οι μέθοδοι ενός αυτοκινήτου. Ένα αυτοκίνητο μπορεί να ξεκινήσει, να σταματήσει και να επιταχυνθεί. Μπορείτε να σκεφτείτε άλλες μεθόδους; Προσπαθήστε να κάνετε την διαγραμματική αναπαράσταση του αντικειμένου αυτού.</a:t>
            </a:r>
          </a:p>
          <a:p>
            <a:r>
              <a:rPr lang="el-GR" dirty="0"/>
              <a:t>Ένα δεύτερο αντικείμενο στο σενάριο της </a:t>
            </a:r>
            <a:r>
              <a:rPr lang="en-US" dirty="0"/>
              <a:t>Formula</a:t>
            </a:r>
            <a:r>
              <a:rPr lang="el-GR" dirty="0"/>
              <a:t> 1 μπορεί να είναι ο οδηγός με ιδιότητες όπως η εθνικότητα, η ηλικία, το φύλο και άλλα. Τι μπορεί να κάνει ένας οδηγός; Ποιες δηλαδή μπορεί να είναι οι μέθοδοι ενός οδηγού; ;Ένας οδηγός μπορεί να εκτελέσει λειτουργίες όπως είναι η οδήγηση του αυτοκινήτου, η κίνηση του συστήματος διεύθυνσης ή η αλλαγή του κιβωτίου ταχυτήτων. Μπορείτε να σκεφτείτε άλλες μεθόδους; Προσπαθήστε να κάνετε την διαγραμματική αναπαράσταση του αντικειμένου αυτού.</a:t>
            </a:r>
          </a:p>
          <a:p>
            <a:pPr marL="0" indent="0">
              <a:buNone/>
            </a:pPr>
            <a:endParaRPr lang="el-GR" dirty="0"/>
          </a:p>
        </p:txBody>
      </p:sp>
    </p:spTree>
    <p:extLst>
      <p:ext uri="{BB962C8B-B14F-4D97-AF65-F5344CB8AC3E}">
        <p14:creationId xmlns:p14="http://schemas.microsoft.com/office/powerpoint/2010/main" val="42734509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3941</Words>
  <Application>Microsoft Office PowerPoint</Application>
  <PresentationFormat>Ευρεία οθόνη</PresentationFormat>
  <Paragraphs>238</Paragraphs>
  <Slides>71</Slides>
  <Notes>0</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71</vt:i4>
      </vt:variant>
    </vt:vector>
  </HeadingPairs>
  <TitlesOfParts>
    <vt:vector size="76" baseType="lpstr">
      <vt:lpstr>Arial</vt:lpstr>
      <vt:lpstr>Calibri</vt:lpstr>
      <vt:lpstr>Calibri Light</vt:lpstr>
      <vt:lpstr>Θέμα του Office</vt:lpstr>
      <vt:lpstr>Φωτογραφία του Photo Editor</vt:lpstr>
      <vt:lpstr>Ασκήσεις στον αντικειμενοστραφή προγραμματισμό:</vt:lpstr>
      <vt:lpstr>Αντικειμενοστραφή Σκέψη</vt:lpstr>
      <vt:lpstr>Δραστηριότητα 1: Αντικείμενα του φυσικού κόσμου (Χρόνος: 2min)</vt:lpstr>
      <vt:lpstr>Δραστηριότητα 2:  Εικονικά αντικείμενα (Χρόνος: 2min)</vt:lpstr>
      <vt:lpstr>Ιδιότητες Αντικειμένων</vt:lpstr>
      <vt:lpstr>Δραστηριότητα 1: Formula 1 (Χρόνος: 2min)</vt:lpstr>
      <vt:lpstr>Δραστηριότητα 2: Φοιτητής (Χρόνος: 2min)</vt:lpstr>
      <vt:lpstr>Μέθοδοι αντικειμένων</vt:lpstr>
      <vt:lpstr>Δραστηριότητα 1: Formula 1 (Χρόνος: 3min)</vt:lpstr>
      <vt:lpstr>Δραστηριότητα 2: Φοιτητής (Χρόνος: 2min)</vt:lpstr>
      <vt:lpstr>Ιδιότητες και Μέθοδοι αντικειμένων</vt:lpstr>
      <vt:lpstr>Δραστηριότητα 1: Κινητό τηλέφωνο (Χρόνος: 3min)</vt:lpstr>
      <vt:lpstr>Δραστηριότητα 2: Φανταστείτε ένα αντικείμενο (Χρόνος: 4min)</vt:lpstr>
      <vt:lpstr>Δραστηριότητα 3: Τραπεζικός Λογαριασμός (Χρόνος: 3min)</vt:lpstr>
      <vt:lpstr>Κλάσεις</vt:lpstr>
      <vt:lpstr>Δραστηριότητα 1: Γιώργος και Μαίρη (Χρόνος: 3min)</vt:lpstr>
      <vt:lpstr>Δραστηριότητα 2: Φοιτητής ή Formula 1 (Χρόνος: 3min)</vt:lpstr>
      <vt:lpstr>Κληρονομικότητα</vt:lpstr>
      <vt:lpstr>Δραστηριότητα 1: Φρούτα (Χρόνος: 3min)</vt:lpstr>
      <vt:lpstr>Δραστηριότητα 1: Φρούτα (Χρόνος: 3min)</vt:lpstr>
      <vt:lpstr>Δραστηριότητα 2: Η Κληρονομικότητα στην ντουλάπα σας (Χρόνος: 3min)</vt:lpstr>
      <vt:lpstr>Δραστηριότητα 3: Ανατομία (Χρόνος: 2min)</vt:lpstr>
      <vt:lpstr>Δραστηριότητα 4: Ιεραρχία κλάσεων στα μέσα μεταφοράς (Χρόνος: 4min)</vt:lpstr>
      <vt:lpstr>Αλληλεπιδράσεις – Συσχετίσεις μεταξύ κλάσεων</vt:lpstr>
      <vt:lpstr>Δραστηριότητα 1: Σεμινάριο (Χρόνος: 6min)</vt:lpstr>
      <vt:lpstr>Δραστηριότητα 2: Συσχετίσεις κλάσεων – Σενάριο «Φοιτητής» (Χρόνος: 6min)</vt:lpstr>
      <vt:lpstr>Δραστηριότητα 3: Συσχετίσεις κλάσεων – Σενάριο «Όχημα» (Χρόνος: 6min)</vt:lpstr>
      <vt:lpstr>Πολυμορφισμός</vt:lpstr>
      <vt:lpstr>Δραστηριότητα 1: Ο Πολυμορφισμός με απλά λόγια (Χρόνος: 5min)</vt:lpstr>
      <vt:lpstr>Δραστηριότητα 2: Πόσα απίδια έχει ο σάκος!!! (Χρόνος: 5min)</vt:lpstr>
      <vt:lpstr>Δραστηριότητα 3: Η πολυμορφική καφετιέρα μας!!! (Χρόνος: 5min)</vt:lpstr>
      <vt:lpstr>Δραστηριότητα 4: Έλεγχος διαβατηρίων στα αεροδρόμια!!! (Χρόνος: 5min)</vt:lpstr>
      <vt:lpstr>Δραστηριότητα 5: Ταξινόμηση θηλαστικών!!! (Χρόνος: 5min)</vt:lpstr>
      <vt:lpstr>Ας «παντρέψουμε» όλα τα παραπάνω που έχουμε δει μέχρι τώρα……</vt:lpstr>
      <vt:lpstr>Δραστηριότητα 1: (Χρόνος: 5min)</vt:lpstr>
      <vt:lpstr>Δραστηριότητα 2: Αστεροειδή (Χρόνος 6min)</vt:lpstr>
      <vt:lpstr>Δραστηριότητα 2: Αστεροειδή (Χρόνος 6min)</vt:lpstr>
      <vt:lpstr>Δραστηριότητα 2: Αστεροειδή (Χρόνος 6min)</vt:lpstr>
      <vt:lpstr>Δραστηριότητα 2: Αστεροειδή (Χρόνος 6min)</vt:lpstr>
      <vt:lpstr>Επιπλέον Δραστηριότητες – Μέρος Ι</vt:lpstr>
      <vt:lpstr>Η ιστορία μας</vt:lpstr>
      <vt:lpstr>Δραστηριότητα 1:</vt:lpstr>
      <vt:lpstr>Ενδεικτική λύση Δραστηριότητα 1: </vt:lpstr>
      <vt:lpstr>Δραστηριότητα 2:</vt:lpstr>
      <vt:lpstr>Ενδεικτική λύση Δραστηριότητα 2:</vt:lpstr>
      <vt:lpstr>Δραστηριότητα 3:</vt:lpstr>
      <vt:lpstr>Ενδεικτική λύση Δραστηριότητα 3:</vt:lpstr>
      <vt:lpstr>Δραστηριότητα 4:</vt:lpstr>
      <vt:lpstr>Ενδεικτική λύση Δραστηριότητα 4:</vt:lpstr>
      <vt:lpstr>Δραστηριότητα 5:</vt:lpstr>
      <vt:lpstr>Ενδεικτική λύση Δραστηριότητα 5:</vt:lpstr>
      <vt:lpstr>Δραστηριότητα 6:</vt:lpstr>
      <vt:lpstr>Ενδεικτική λύση Δραστηριότητα 6:</vt:lpstr>
      <vt:lpstr>Δραστηριότητα 7:</vt:lpstr>
      <vt:lpstr>Ενδεικτική λύση Δραστηριότητα 7:</vt:lpstr>
      <vt:lpstr>Επιπλέον Δραστηριότητες – Μέρος ΙΙ</vt:lpstr>
      <vt:lpstr>Παρουσίαση του PowerPoint</vt:lpstr>
      <vt:lpstr>Δραστηριότητα 1:</vt:lpstr>
      <vt:lpstr>Ενδεικτική λύση Δραστηριότητα 1: </vt:lpstr>
      <vt:lpstr>Δραστηριότητα 2:</vt:lpstr>
      <vt:lpstr>Ενδεικτική λύση Δραστηριότητα 2:</vt:lpstr>
      <vt:lpstr>Δραστηριότητα 3:</vt:lpstr>
      <vt:lpstr>Ενδεικτική λύση Δραστηριότητα 3:</vt:lpstr>
      <vt:lpstr>Δραστηριότητα 4:</vt:lpstr>
      <vt:lpstr>Ενδεικτική λύση Δραστηριότητα 4:</vt:lpstr>
      <vt:lpstr>Δραστηριότητα 5:</vt:lpstr>
      <vt:lpstr>Ενδεικτική λύση Δραστηριότητα 5:</vt:lpstr>
      <vt:lpstr>Δραστηριότητα 6:</vt:lpstr>
      <vt:lpstr>Ενδεικτική λύση Δραστηριότητα 6:</vt:lpstr>
      <vt:lpstr>Δραστηριότητα 7:</vt:lpstr>
      <vt:lpstr>Ενδεικτική λύση Δραστηριότητα 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Άσκηση στον αντικειμενοστραφή προγραμματισμό:</dc:title>
  <dc:creator>oa855</dc:creator>
  <cp:lastModifiedBy>sofia sofia</cp:lastModifiedBy>
  <cp:revision>14</cp:revision>
  <dcterms:created xsi:type="dcterms:W3CDTF">2019-10-15T11:44:42Z</dcterms:created>
  <dcterms:modified xsi:type="dcterms:W3CDTF">2019-10-25T08:12:16Z</dcterms:modified>
</cp:coreProperties>
</file>